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quickStyle3.xml" ContentType="application/vnd.openxmlformats-officedocument.drawingml.diagramStyl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diagrams/layout4.xml" ContentType="application/vnd.openxmlformats-officedocument.drawingml.diagramLayout+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diagrams/layout2.xml" ContentType="application/vnd.openxmlformats-officedocument.drawingml.diagramLayout+xml"/>
  <Override PartName="/ppt/notesSlides/notesSlide4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handoutMasterIdLst>
    <p:handoutMasterId r:id="rId48"/>
  </p:handoutMasterIdLst>
  <p:sldIdLst>
    <p:sldId id="417" r:id="rId2"/>
    <p:sldId id="315" r:id="rId3"/>
    <p:sldId id="359" r:id="rId4"/>
    <p:sldId id="371" r:id="rId5"/>
    <p:sldId id="413" r:id="rId6"/>
    <p:sldId id="372" r:id="rId7"/>
    <p:sldId id="419" r:id="rId8"/>
    <p:sldId id="373" r:id="rId9"/>
    <p:sldId id="361" r:id="rId10"/>
    <p:sldId id="375" r:id="rId11"/>
    <p:sldId id="374" r:id="rId12"/>
    <p:sldId id="409" r:id="rId13"/>
    <p:sldId id="376" r:id="rId14"/>
    <p:sldId id="394" r:id="rId15"/>
    <p:sldId id="363" r:id="rId16"/>
    <p:sldId id="364" r:id="rId17"/>
    <p:sldId id="378" r:id="rId18"/>
    <p:sldId id="379" r:id="rId19"/>
    <p:sldId id="404" r:id="rId20"/>
    <p:sldId id="405" r:id="rId21"/>
    <p:sldId id="406" r:id="rId22"/>
    <p:sldId id="395" r:id="rId23"/>
    <p:sldId id="380" r:id="rId24"/>
    <p:sldId id="367" r:id="rId25"/>
    <p:sldId id="368" r:id="rId26"/>
    <p:sldId id="381" r:id="rId27"/>
    <p:sldId id="391" r:id="rId28"/>
    <p:sldId id="382" r:id="rId29"/>
    <p:sldId id="383" r:id="rId30"/>
    <p:sldId id="384" r:id="rId31"/>
    <p:sldId id="410" r:id="rId32"/>
    <p:sldId id="385" r:id="rId33"/>
    <p:sldId id="411" r:id="rId34"/>
    <p:sldId id="401" r:id="rId35"/>
    <p:sldId id="402" r:id="rId36"/>
    <p:sldId id="403" r:id="rId37"/>
    <p:sldId id="412" r:id="rId38"/>
    <p:sldId id="389" r:id="rId39"/>
    <p:sldId id="407" r:id="rId40"/>
    <p:sldId id="408" r:id="rId41"/>
    <p:sldId id="414" r:id="rId42"/>
    <p:sldId id="418" r:id="rId43"/>
    <p:sldId id="420" r:id="rId44"/>
    <p:sldId id="415" r:id="rId45"/>
    <p:sldId id="421" r:id="rId46"/>
  </p:sldIdLst>
  <p:sldSz cx="6099175" cy="4572000"/>
  <p:notesSz cx="7315200" cy="9601200"/>
  <p:defaultTextStyle>
    <a:defPPr>
      <a:defRPr lang="en-US"/>
    </a:defPPr>
    <a:lvl1pPr algn="l" rtl="0" fontAlgn="base">
      <a:spcBef>
        <a:spcPct val="0"/>
      </a:spcBef>
      <a:spcAft>
        <a:spcPct val="0"/>
      </a:spcAft>
      <a:defRPr sz="1600" kern="1200">
        <a:solidFill>
          <a:schemeClr val="tx1"/>
        </a:solidFill>
        <a:latin typeface="Times New Roman" charset="0"/>
        <a:ea typeface="+mn-ea"/>
        <a:cs typeface="+mn-cs"/>
      </a:defRPr>
    </a:lvl1pPr>
    <a:lvl2pPr marL="304861" algn="l" rtl="0" fontAlgn="base">
      <a:spcBef>
        <a:spcPct val="0"/>
      </a:spcBef>
      <a:spcAft>
        <a:spcPct val="0"/>
      </a:spcAft>
      <a:defRPr sz="1600" kern="1200">
        <a:solidFill>
          <a:schemeClr val="tx1"/>
        </a:solidFill>
        <a:latin typeface="Times New Roman" charset="0"/>
        <a:ea typeface="+mn-ea"/>
        <a:cs typeface="+mn-cs"/>
      </a:defRPr>
    </a:lvl2pPr>
    <a:lvl3pPr marL="609722" algn="l" rtl="0" fontAlgn="base">
      <a:spcBef>
        <a:spcPct val="0"/>
      </a:spcBef>
      <a:spcAft>
        <a:spcPct val="0"/>
      </a:spcAft>
      <a:defRPr sz="1600" kern="1200">
        <a:solidFill>
          <a:schemeClr val="tx1"/>
        </a:solidFill>
        <a:latin typeface="Times New Roman" charset="0"/>
        <a:ea typeface="+mn-ea"/>
        <a:cs typeface="+mn-cs"/>
      </a:defRPr>
    </a:lvl3pPr>
    <a:lvl4pPr marL="914583" algn="l" rtl="0" fontAlgn="base">
      <a:spcBef>
        <a:spcPct val="0"/>
      </a:spcBef>
      <a:spcAft>
        <a:spcPct val="0"/>
      </a:spcAft>
      <a:defRPr sz="1600" kern="1200">
        <a:solidFill>
          <a:schemeClr val="tx1"/>
        </a:solidFill>
        <a:latin typeface="Times New Roman" charset="0"/>
        <a:ea typeface="+mn-ea"/>
        <a:cs typeface="+mn-cs"/>
      </a:defRPr>
    </a:lvl4pPr>
    <a:lvl5pPr marL="1219444" algn="l" rtl="0" fontAlgn="base">
      <a:spcBef>
        <a:spcPct val="0"/>
      </a:spcBef>
      <a:spcAft>
        <a:spcPct val="0"/>
      </a:spcAft>
      <a:defRPr sz="1600" kern="1200">
        <a:solidFill>
          <a:schemeClr val="tx1"/>
        </a:solidFill>
        <a:latin typeface="Times New Roman" charset="0"/>
        <a:ea typeface="+mn-ea"/>
        <a:cs typeface="+mn-cs"/>
      </a:defRPr>
    </a:lvl5pPr>
    <a:lvl6pPr marL="1524305" algn="l" defTabSz="609722" rtl="0" eaLnBrk="1" latinLnBrk="0" hangingPunct="1">
      <a:defRPr sz="1600" kern="1200">
        <a:solidFill>
          <a:schemeClr val="tx1"/>
        </a:solidFill>
        <a:latin typeface="Times New Roman" charset="0"/>
        <a:ea typeface="+mn-ea"/>
        <a:cs typeface="+mn-cs"/>
      </a:defRPr>
    </a:lvl6pPr>
    <a:lvl7pPr marL="1829166" algn="l" defTabSz="609722" rtl="0" eaLnBrk="1" latinLnBrk="0" hangingPunct="1">
      <a:defRPr sz="1600" kern="1200">
        <a:solidFill>
          <a:schemeClr val="tx1"/>
        </a:solidFill>
        <a:latin typeface="Times New Roman" charset="0"/>
        <a:ea typeface="+mn-ea"/>
        <a:cs typeface="+mn-cs"/>
      </a:defRPr>
    </a:lvl7pPr>
    <a:lvl8pPr marL="2134027" algn="l" defTabSz="609722" rtl="0" eaLnBrk="1" latinLnBrk="0" hangingPunct="1">
      <a:defRPr sz="1600" kern="1200">
        <a:solidFill>
          <a:schemeClr val="tx1"/>
        </a:solidFill>
        <a:latin typeface="Times New Roman" charset="0"/>
        <a:ea typeface="+mn-ea"/>
        <a:cs typeface="+mn-cs"/>
      </a:defRPr>
    </a:lvl8pPr>
    <a:lvl9pPr marL="2438888" algn="l" defTabSz="609722" rtl="0" eaLnBrk="1" latinLnBrk="0" hangingPunct="1">
      <a:defRPr sz="16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9027" autoAdjust="0"/>
    <p:restoredTop sz="78531" autoAdjust="0"/>
  </p:normalViewPr>
  <p:slideViewPr>
    <p:cSldViewPr>
      <p:cViewPr varScale="1">
        <p:scale>
          <a:sx n="104" d="100"/>
          <a:sy n="104" d="100"/>
        </p:scale>
        <p:origin x="-822" y="-84"/>
      </p:cViewPr>
      <p:guideLst>
        <p:guide orient="horz" pos="1440"/>
        <p:guide pos="1921"/>
      </p:guideLst>
    </p:cSldViewPr>
  </p:slideViewPr>
  <p:outlineViewPr>
    <p:cViewPr>
      <p:scale>
        <a:sx n="33" d="100"/>
        <a:sy n="33" d="100"/>
      </p:scale>
      <p:origin x="0" y="1152"/>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100" d="100"/>
          <a:sy n="100" d="100"/>
        </p:scale>
        <p:origin x="-330" y="64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FB53BC-A252-46C0-B46A-5420926DAE8A}"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FA98D260-4907-4BA0-BD5B-91722F0AF455}">
      <dgm:prSet phldrT="[Text]"/>
      <dgm:spPr/>
      <dgm:t>
        <a:bodyPr/>
        <a:lstStyle/>
        <a:p>
          <a:r>
            <a:rPr lang="en-US" dirty="0" smtClean="0">
              <a:solidFill>
                <a:schemeClr val="tx2"/>
              </a:solidFill>
              <a:latin typeface="Arial"/>
              <a:cs typeface="Arial"/>
            </a:rPr>
            <a:t>●</a:t>
          </a:r>
          <a:r>
            <a:rPr lang="en-US" dirty="0" smtClean="0">
              <a:latin typeface="Arial"/>
              <a:cs typeface="Arial"/>
            </a:rPr>
            <a:t> </a:t>
          </a:r>
          <a:r>
            <a:rPr lang="en-US" dirty="0" smtClean="0">
              <a:solidFill>
                <a:schemeClr val="tx2"/>
              </a:solidFill>
            </a:rPr>
            <a:t>Surveys</a:t>
          </a:r>
          <a:endParaRPr lang="en-US" dirty="0">
            <a:solidFill>
              <a:schemeClr val="tx2"/>
            </a:solidFill>
          </a:endParaRPr>
        </a:p>
      </dgm:t>
    </dgm:pt>
    <dgm:pt modelId="{6C4CCC96-925A-4B98-A9E2-BA456E63B2AA}" type="parTrans" cxnId="{538BB1CC-87C8-4BE0-9FB6-4312CFA55517}">
      <dgm:prSet/>
      <dgm:spPr/>
      <dgm:t>
        <a:bodyPr/>
        <a:lstStyle/>
        <a:p>
          <a:endParaRPr lang="en-US"/>
        </a:p>
      </dgm:t>
    </dgm:pt>
    <dgm:pt modelId="{C7B01090-DB76-4634-ACE6-FD6D0307B47F}" type="sibTrans" cxnId="{538BB1CC-87C8-4BE0-9FB6-4312CFA55517}">
      <dgm:prSet/>
      <dgm:spPr/>
      <dgm:t>
        <a:bodyPr/>
        <a:lstStyle/>
        <a:p>
          <a:endParaRPr lang="en-US"/>
        </a:p>
      </dgm:t>
    </dgm:pt>
    <dgm:pt modelId="{1CB0EB92-382B-419F-9CDB-437D769187E3}">
      <dgm:prSet phldrT="[Text]"/>
      <dgm:spPr/>
      <dgm:t>
        <a:bodyPr/>
        <a:lstStyle/>
        <a:p>
          <a:r>
            <a:rPr lang="en-US" dirty="0" smtClean="0">
              <a:solidFill>
                <a:schemeClr val="tx2"/>
              </a:solidFill>
              <a:latin typeface="Arial"/>
              <a:cs typeface="Arial"/>
            </a:rPr>
            <a:t>● </a:t>
          </a:r>
          <a:r>
            <a:rPr lang="en-US" dirty="0" smtClean="0">
              <a:solidFill>
                <a:schemeClr val="tx2"/>
              </a:solidFill>
            </a:rPr>
            <a:t>Interviews</a:t>
          </a:r>
          <a:endParaRPr lang="en-US" dirty="0">
            <a:solidFill>
              <a:schemeClr val="tx2"/>
            </a:solidFill>
          </a:endParaRPr>
        </a:p>
      </dgm:t>
    </dgm:pt>
    <dgm:pt modelId="{606724DA-95A6-4315-BB9B-2C51EF630876}" type="parTrans" cxnId="{B59D92FA-D010-464A-901D-8E300484517C}">
      <dgm:prSet/>
      <dgm:spPr/>
      <dgm:t>
        <a:bodyPr/>
        <a:lstStyle/>
        <a:p>
          <a:endParaRPr lang="en-US"/>
        </a:p>
      </dgm:t>
    </dgm:pt>
    <dgm:pt modelId="{FB56D1E9-FF95-453F-93DC-4756BEC7A39D}" type="sibTrans" cxnId="{B59D92FA-D010-464A-901D-8E300484517C}">
      <dgm:prSet/>
      <dgm:spPr/>
      <dgm:t>
        <a:bodyPr/>
        <a:lstStyle/>
        <a:p>
          <a:endParaRPr lang="en-US"/>
        </a:p>
      </dgm:t>
    </dgm:pt>
    <dgm:pt modelId="{BF89FE87-1910-4788-AF82-13F5E3536A73}">
      <dgm:prSet phldrT="[Text]"/>
      <dgm:spPr/>
      <dgm:t>
        <a:bodyPr/>
        <a:lstStyle/>
        <a:p>
          <a:r>
            <a:rPr lang="en-US" dirty="0" smtClean="0">
              <a:solidFill>
                <a:schemeClr val="tx2"/>
              </a:solidFill>
              <a:latin typeface="Arial"/>
              <a:cs typeface="Arial"/>
            </a:rPr>
            <a:t>● </a:t>
          </a:r>
          <a:r>
            <a:rPr lang="en-US" dirty="0" smtClean="0">
              <a:solidFill>
                <a:schemeClr val="tx2"/>
              </a:solidFill>
            </a:rPr>
            <a:t>Focus Groups</a:t>
          </a:r>
          <a:endParaRPr lang="en-US" dirty="0">
            <a:solidFill>
              <a:schemeClr val="tx2"/>
            </a:solidFill>
          </a:endParaRPr>
        </a:p>
      </dgm:t>
    </dgm:pt>
    <dgm:pt modelId="{FA9B4180-AE54-40BE-8BF7-882453127287}" type="parTrans" cxnId="{90CB7064-6072-44DD-8782-207F41771B0E}">
      <dgm:prSet/>
      <dgm:spPr/>
      <dgm:t>
        <a:bodyPr/>
        <a:lstStyle/>
        <a:p>
          <a:endParaRPr lang="en-US"/>
        </a:p>
      </dgm:t>
    </dgm:pt>
    <dgm:pt modelId="{80B5090E-415E-4D53-8EDC-A897C1CB32D8}" type="sibTrans" cxnId="{90CB7064-6072-44DD-8782-207F41771B0E}">
      <dgm:prSet/>
      <dgm:spPr/>
      <dgm:t>
        <a:bodyPr/>
        <a:lstStyle/>
        <a:p>
          <a:endParaRPr lang="en-US"/>
        </a:p>
      </dgm:t>
    </dgm:pt>
    <dgm:pt modelId="{162DA413-00B7-4FE3-BA49-293FDC79E1D9}">
      <dgm:prSet phldrT="[Text]"/>
      <dgm:spPr/>
      <dgm:t>
        <a:bodyPr/>
        <a:lstStyle/>
        <a:p>
          <a:r>
            <a:rPr lang="en-US" dirty="0" smtClean="0">
              <a:solidFill>
                <a:schemeClr val="tx2"/>
              </a:solidFill>
              <a:latin typeface="Arial"/>
              <a:cs typeface="Arial"/>
            </a:rPr>
            <a:t>● </a:t>
          </a:r>
          <a:r>
            <a:rPr lang="en-US" dirty="0" smtClean="0">
              <a:solidFill>
                <a:schemeClr val="tx2"/>
              </a:solidFill>
            </a:rPr>
            <a:t>Document Review</a:t>
          </a:r>
          <a:endParaRPr lang="en-US" dirty="0">
            <a:solidFill>
              <a:schemeClr val="tx2"/>
            </a:solidFill>
          </a:endParaRPr>
        </a:p>
      </dgm:t>
    </dgm:pt>
    <dgm:pt modelId="{2FB7A052-D4BB-47BE-9C3A-FB2634825A6B}" type="parTrans" cxnId="{914641D6-F4E5-42FD-BA2E-E31EA06C40FE}">
      <dgm:prSet/>
      <dgm:spPr/>
      <dgm:t>
        <a:bodyPr/>
        <a:lstStyle/>
        <a:p>
          <a:endParaRPr lang="en-US"/>
        </a:p>
      </dgm:t>
    </dgm:pt>
    <dgm:pt modelId="{A0FA8B2B-E338-4C11-915F-72988AFE4BA2}" type="sibTrans" cxnId="{914641D6-F4E5-42FD-BA2E-E31EA06C40FE}">
      <dgm:prSet/>
      <dgm:spPr/>
      <dgm:t>
        <a:bodyPr/>
        <a:lstStyle/>
        <a:p>
          <a:endParaRPr lang="en-US"/>
        </a:p>
      </dgm:t>
    </dgm:pt>
    <dgm:pt modelId="{0725E57B-1D5E-4F2A-BF3D-683CC76FCC23}">
      <dgm:prSet phldrT="[Text]"/>
      <dgm:spPr/>
      <dgm:t>
        <a:bodyPr/>
        <a:lstStyle/>
        <a:p>
          <a:r>
            <a:rPr lang="en-US" dirty="0" smtClean="0">
              <a:solidFill>
                <a:schemeClr val="tx2"/>
              </a:solidFill>
              <a:latin typeface="Arial"/>
              <a:cs typeface="Arial"/>
            </a:rPr>
            <a:t>● </a:t>
          </a:r>
          <a:r>
            <a:rPr lang="en-US" dirty="0" smtClean="0">
              <a:solidFill>
                <a:schemeClr val="tx2"/>
              </a:solidFill>
            </a:rPr>
            <a:t>Secondary Data</a:t>
          </a:r>
          <a:endParaRPr lang="en-US" dirty="0">
            <a:solidFill>
              <a:schemeClr val="tx2"/>
            </a:solidFill>
          </a:endParaRPr>
        </a:p>
      </dgm:t>
    </dgm:pt>
    <dgm:pt modelId="{C8DD1590-CBF9-4E8F-B4E9-D00AB8C96276}" type="parTrans" cxnId="{95682201-2E8C-4958-9E2F-A9223CE37462}">
      <dgm:prSet/>
      <dgm:spPr/>
      <dgm:t>
        <a:bodyPr/>
        <a:lstStyle/>
        <a:p>
          <a:endParaRPr lang="en-US"/>
        </a:p>
      </dgm:t>
    </dgm:pt>
    <dgm:pt modelId="{C1EADD17-C862-4547-905A-070BD7AE716E}" type="sibTrans" cxnId="{95682201-2E8C-4958-9E2F-A9223CE37462}">
      <dgm:prSet/>
      <dgm:spPr/>
      <dgm:t>
        <a:bodyPr/>
        <a:lstStyle/>
        <a:p>
          <a:endParaRPr lang="en-US"/>
        </a:p>
      </dgm:t>
    </dgm:pt>
    <dgm:pt modelId="{82B04BC3-5712-4244-AFFE-B9B7882E578F}">
      <dgm:prSet phldrT="[Text]"/>
      <dgm:spPr/>
      <dgm:t>
        <a:bodyPr/>
        <a:lstStyle/>
        <a:p>
          <a:r>
            <a:rPr lang="en-US" dirty="0" smtClean="0">
              <a:solidFill>
                <a:schemeClr val="tx2"/>
              </a:solidFill>
              <a:latin typeface="Arial"/>
              <a:cs typeface="Arial"/>
            </a:rPr>
            <a:t>● </a:t>
          </a:r>
          <a:r>
            <a:rPr lang="en-US" dirty="0" smtClean="0">
              <a:solidFill>
                <a:schemeClr val="tx2"/>
              </a:solidFill>
            </a:rPr>
            <a:t>Observation</a:t>
          </a:r>
          <a:endParaRPr lang="en-US" dirty="0">
            <a:solidFill>
              <a:schemeClr val="tx2"/>
            </a:solidFill>
          </a:endParaRPr>
        </a:p>
      </dgm:t>
    </dgm:pt>
    <dgm:pt modelId="{37217F77-9E69-4EB5-9CEA-0D7929477D28}" type="parTrans" cxnId="{998C2A27-FA9C-49AA-A259-3141E5E3C550}">
      <dgm:prSet/>
      <dgm:spPr/>
      <dgm:t>
        <a:bodyPr/>
        <a:lstStyle/>
        <a:p>
          <a:endParaRPr lang="en-US"/>
        </a:p>
      </dgm:t>
    </dgm:pt>
    <dgm:pt modelId="{68E7CFE2-BFA6-4FF9-97BE-45BC353797F4}" type="sibTrans" cxnId="{998C2A27-FA9C-49AA-A259-3141E5E3C550}">
      <dgm:prSet/>
      <dgm:spPr/>
      <dgm:t>
        <a:bodyPr/>
        <a:lstStyle/>
        <a:p>
          <a:endParaRPr lang="en-US"/>
        </a:p>
      </dgm:t>
    </dgm:pt>
    <dgm:pt modelId="{32ADB94E-5968-48B7-BF1E-52EC64886416}" type="pres">
      <dgm:prSet presAssocID="{80FB53BC-A252-46C0-B46A-5420926DAE8A}" presName="linear" presStyleCnt="0">
        <dgm:presLayoutVars>
          <dgm:animLvl val="lvl"/>
          <dgm:resizeHandles val="exact"/>
        </dgm:presLayoutVars>
      </dgm:prSet>
      <dgm:spPr/>
      <dgm:t>
        <a:bodyPr/>
        <a:lstStyle/>
        <a:p>
          <a:endParaRPr lang="en-US"/>
        </a:p>
      </dgm:t>
    </dgm:pt>
    <dgm:pt modelId="{301F631B-94AB-44EE-94B3-7854071F3918}" type="pres">
      <dgm:prSet presAssocID="{FA98D260-4907-4BA0-BD5B-91722F0AF455}" presName="parentText" presStyleLbl="node1" presStyleIdx="0" presStyleCnt="6" custLinFactNeighborY="41668">
        <dgm:presLayoutVars>
          <dgm:chMax val="0"/>
          <dgm:bulletEnabled val="1"/>
        </dgm:presLayoutVars>
      </dgm:prSet>
      <dgm:spPr/>
      <dgm:t>
        <a:bodyPr/>
        <a:lstStyle/>
        <a:p>
          <a:endParaRPr lang="en-US"/>
        </a:p>
      </dgm:t>
    </dgm:pt>
    <dgm:pt modelId="{8AD2405D-65FE-4651-9D3C-1CE40878AD04}" type="pres">
      <dgm:prSet presAssocID="{C7B01090-DB76-4634-ACE6-FD6D0307B47F}" presName="spacer" presStyleCnt="0"/>
      <dgm:spPr/>
    </dgm:pt>
    <dgm:pt modelId="{DFC5F320-E00C-4207-87F8-496E986235D9}" type="pres">
      <dgm:prSet presAssocID="{1CB0EB92-382B-419F-9CDB-437D769187E3}" presName="parentText" presStyleLbl="node1" presStyleIdx="1" presStyleCnt="6">
        <dgm:presLayoutVars>
          <dgm:chMax val="0"/>
          <dgm:bulletEnabled val="1"/>
        </dgm:presLayoutVars>
      </dgm:prSet>
      <dgm:spPr/>
      <dgm:t>
        <a:bodyPr/>
        <a:lstStyle/>
        <a:p>
          <a:endParaRPr lang="en-US"/>
        </a:p>
      </dgm:t>
    </dgm:pt>
    <dgm:pt modelId="{A22B5C34-CE38-4A10-B4E2-8DA258EF4BE2}" type="pres">
      <dgm:prSet presAssocID="{FB56D1E9-FF95-453F-93DC-4756BEC7A39D}" presName="spacer" presStyleCnt="0"/>
      <dgm:spPr/>
    </dgm:pt>
    <dgm:pt modelId="{BBC55055-5E7C-45A9-B899-E39CC859A284}" type="pres">
      <dgm:prSet presAssocID="{BF89FE87-1910-4788-AF82-13F5E3536A73}" presName="parentText" presStyleLbl="node1" presStyleIdx="2" presStyleCnt="6">
        <dgm:presLayoutVars>
          <dgm:chMax val="0"/>
          <dgm:bulletEnabled val="1"/>
        </dgm:presLayoutVars>
      </dgm:prSet>
      <dgm:spPr/>
      <dgm:t>
        <a:bodyPr/>
        <a:lstStyle/>
        <a:p>
          <a:endParaRPr lang="en-US"/>
        </a:p>
      </dgm:t>
    </dgm:pt>
    <dgm:pt modelId="{9F2DA7C5-219C-4021-9C13-B2B03514BC41}" type="pres">
      <dgm:prSet presAssocID="{80B5090E-415E-4D53-8EDC-A897C1CB32D8}" presName="spacer" presStyleCnt="0"/>
      <dgm:spPr/>
    </dgm:pt>
    <dgm:pt modelId="{E733E99F-7876-4888-90D5-B087B3976087}" type="pres">
      <dgm:prSet presAssocID="{162DA413-00B7-4FE3-BA49-293FDC79E1D9}" presName="parentText" presStyleLbl="node1" presStyleIdx="3" presStyleCnt="6">
        <dgm:presLayoutVars>
          <dgm:chMax val="0"/>
          <dgm:bulletEnabled val="1"/>
        </dgm:presLayoutVars>
      </dgm:prSet>
      <dgm:spPr/>
      <dgm:t>
        <a:bodyPr/>
        <a:lstStyle/>
        <a:p>
          <a:endParaRPr lang="en-US"/>
        </a:p>
      </dgm:t>
    </dgm:pt>
    <dgm:pt modelId="{93C1A3A7-4B83-4012-871E-DC06EEAC6CC6}" type="pres">
      <dgm:prSet presAssocID="{A0FA8B2B-E338-4C11-915F-72988AFE4BA2}" presName="spacer" presStyleCnt="0"/>
      <dgm:spPr/>
    </dgm:pt>
    <dgm:pt modelId="{72092952-1ACE-4A8D-AD62-930A2597444D}" type="pres">
      <dgm:prSet presAssocID="{82B04BC3-5712-4244-AFFE-B9B7882E578F}" presName="parentText" presStyleLbl="node1" presStyleIdx="4" presStyleCnt="6">
        <dgm:presLayoutVars>
          <dgm:chMax val="0"/>
          <dgm:bulletEnabled val="1"/>
        </dgm:presLayoutVars>
      </dgm:prSet>
      <dgm:spPr/>
      <dgm:t>
        <a:bodyPr/>
        <a:lstStyle/>
        <a:p>
          <a:endParaRPr lang="en-US"/>
        </a:p>
      </dgm:t>
    </dgm:pt>
    <dgm:pt modelId="{DF228FC7-8C56-44D3-8204-8FEF770AE7B2}" type="pres">
      <dgm:prSet presAssocID="{68E7CFE2-BFA6-4FF9-97BE-45BC353797F4}" presName="spacer" presStyleCnt="0"/>
      <dgm:spPr/>
    </dgm:pt>
    <dgm:pt modelId="{2303C15E-5F31-49DA-A653-865630A325DC}" type="pres">
      <dgm:prSet presAssocID="{0725E57B-1D5E-4F2A-BF3D-683CC76FCC23}" presName="parentText" presStyleLbl="node1" presStyleIdx="5" presStyleCnt="6">
        <dgm:presLayoutVars>
          <dgm:chMax val="0"/>
          <dgm:bulletEnabled val="1"/>
        </dgm:presLayoutVars>
      </dgm:prSet>
      <dgm:spPr/>
      <dgm:t>
        <a:bodyPr/>
        <a:lstStyle/>
        <a:p>
          <a:endParaRPr lang="en-US"/>
        </a:p>
      </dgm:t>
    </dgm:pt>
  </dgm:ptLst>
  <dgm:cxnLst>
    <dgm:cxn modelId="{95682201-2E8C-4958-9E2F-A9223CE37462}" srcId="{80FB53BC-A252-46C0-B46A-5420926DAE8A}" destId="{0725E57B-1D5E-4F2A-BF3D-683CC76FCC23}" srcOrd="5" destOrd="0" parTransId="{C8DD1590-CBF9-4E8F-B4E9-D00AB8C96276}" sibTransId="{C1EADD17-C862-4547-905A-070BD7AE716E}"/>
    <dgm:cxn modelId="{CEC20263-39B7-4838-AEC7-D4EEAD9A6EDB}" type="presOf" srcId="{82B04BC3-5712-4244-AFFE-B9B7882E578F}" destId="{72092952-1ACE-4A8D-AD62-930A2597444D}" srcOrd="0" destOrd="0" presId="urn:microsoft.com/office/officeart/2005/8/layout/vList2"/>
    <dgm:cxn modelId="{EACF356C-05A4-4C94-A1DA-20E72242C201}" type="presOf" srcId="{FA98D260-4907-4BA0-BD5B-91722F0AF455}" destId="{301F631B-94AB-44EE-94B3-7854071F3918}" srcOrd="0" destOrd="0" presId="urn:microsoft.com/office/officeart/2005/8/layout/vList2"/>
    <dgm:cxn modelId="{F22D3D83-BE17-4D0A-A658-A7856B0A6A9A}" type="presOf" srcId="{162DA413-00B7-4FE3-BA49-293FDC79E1D9}" destId="{E733E99F-7876-4888-90D5-B087B3976087}" srcOrd="0" destOrd="0" presId="urn:microsoft.com/office/officeart/2005/8/layout/vList2"/>
    <dgm:cxn modelId="{914641D6-F4E5-42FD-BA2E-E31EA06C40FE}" srcId="{80FB53BC-A252-46C0-B46A-5420926DAE8A}" destId="{162DA413-00B7-4FE3-BA49-293FDC79E1D9}" srcOrd="3" destOrd="0" parTransId="{2FB7A052-D4BB-47BE-9C3A-FB2634825A6B}" sibTransId="{A0FA8B2B-E338-4C11-915F-72988AFE4BA2}"/>
    <dgm:cxn modelId="{90CB7064-6072-44DD-8782-207F41771B0E}" srcId="{80FB53BC-A252-46C0-B46A-5420926DAE8A}" destId="{BF89FE87-1910-4788-AF82-13F5E3536A73}" srcOrd="2" destOrd="0" parTransId="{FA9B4180-AE54-40BE-8BF7-882453127287}" sibTransId="{80B5090E-415E-4D53-8EDC-A897C1CB32D8}"/>
    <dgm:cxn modelId="{998C2A27-FA9C-49AA-A259-3141E5E3C550}" srcId="{80FB53BC-A252-46C0-B46A-5420926DAE8A}" destId="{82B04BC3-5712-4244-AFFE-B9B7882E578F}" srcOrd="4" destOrd="0" parTransId="{37217F77-9E69-4EB5-9CEA-0D7929477D28}" sibTransId="{68E7CFE2-BFA6-4FF9-97BE-45BC353797F4}"/>
    <dgm:cxn modelId="{69811672-C0D3-4606-B129-6B31911B0108}" type="presOf" srcId="{1CB0EB92-382B-419F-9CDB-437D769187E3}" destId="{DFC5F320-E00C-4207-87F8-496E986235D9}" srcOrd="0" destOrd="0" presId="urn:microsoft.com/office/officeart/2005/8/layout/vList2"/>
    <dgm:cxn modelId="{7928FEF9-BF88-4A21-8B6E-B561467DDEB7}" type="presOf" srcId="{80FB53BC-A252-46C0-B46A-5420926DAE8A}" destId="{32ADB94E-5968-48B7-BF1E-52EC64886416}" srcOrd="0" destOrd="0" presId="urn:microsoft.com/office/officeart/2005/8/layout/vList2"/>
    <dgm:cxn modelId="{5401BD18-A902-4D0B-90F2-F4CE4E429898}" type="presOf" srcId="{BF89FE87-1910-4788-AF82-13F5E3536A73}" destId="{BBC55055-5E7C-45A9-B899-E39CC859A284}" srcOrd="0" destOrd="0" presId="urn:microsoft.com/office/officeart/2005/8/layout/vList2"/>
    <dgm:cxn modelId="{538BB1CC-87C8-4BE0-9FB6-4312CFA55517}" srcId="{80FB53BC-A252-46C0-B46A-5420926DAE8A}" destId="{FA98D260-4907-4BA0-BD5B-91722F0AF455}" srcOrd="0" destOrd="0" parTransId="{6C4CCC96-925A-4B98-A9E2-BA456E63B2AA}" sibTransId="{C7B01090-DB76-4634-ACE6-FD6D0307B47F}"/>
    <dgm:cxn modelId="{B59D92FA-D010-464A-901D-8E300484517C}" srcId="{80FB53BC-A252-46C0-B46A-5420926DAE8A}" destId="{1CB0EB92-382B-419F-9CDB-437D769187E3}" srcOrd="1" destOrd="0" parTransId="{606724DA-95A6-4315-BB9B-2C51EF630876}" sibTransId="{FB56D1E9-FF95-453F-93DC-4756BEC7A39D}"/>
    <dgm:cxn modelId="{7FF5CE8C-2DBA-4148-9B08-61A8A98B8678}" type="presOf" srcId="{0725E57B-1D5E-4F2A-BF3D-683CC76FCC23}" destId="{2303C15E-5F31-49DA-A653-865630A325DC}" srcOrd="0" destOrd="0" presId="urn:microsoft.com/office/officeart/2005/8/layout/vList2"/>
    <dgm:cxn modelId="{711BE0D7-80F5-4722-A58C-4C029CF4E03E}" type="presParOf" srcId="{32ADB94E-5968-48B7-BF1E-52EC64886416}" destId="{301F631B-94AB-44EE-94B3-7854071F3918}" srcOrd="0" destOrd="0" presId="urn:microsoft.com/office/officeart/2005/8/layout/vList2"/>
    <dgm:cxn modelId="{6AD1C2B7-4E31-46F5-A3AE-1CD52338BBC5}" type="presParOf" srcId="{32ADB94E-5968-48B7-BF1E-52EC64886416}" destId="{8AD2405D-65FE-4651-9D3C-1CE40878AD04}" srcOrd="1" destOrd="0" presId="urn:microsoft.com/office/officeart/2005/8/layout/vList2"/>
    <dgm:cxn modelId="{A5C990A2-14E0-46AD-8A3B-62911EE32FF1}" type="presParOf" srcId="{32ADB94E-5968-48B7-BF1E-52EC64886416}" destId="{DFC5F320-E00C-4207-87F8-496E986235D9}" srcOrd="2" destOrd="0" presId="urn:microsoft.com/office/officeart/2005/8/layout/vList2"/>
    <dgm:cxn modelId="{19DFCD76-BF79-4843-BE64-334C10776659}" type="presParOf" srcId="{32ADB94E-5968-48B7-BF1E-52EC64886416}" destId="{A22B5C34-CE38-4A10-B4E2-8DA258EF4BE2}" srcOrd="3" destOrd="0" presId="urn:microsoft.com/office/officeart/2005/8/layout/vList2"/>
    <dgm:cxn modelId="{2083254B-1968-46FB-80D4-1B535A3FF65C}" type="presParOf" srcId="{32ADB94E-5968-48B7-BF1E-52EC64886416}" destId="{BBC55055-5E7C-45A9-B899-E39CC859A284}" srcOrd="4" destOrd="0" presId="urn:microsoft.com/office/officeart/2005/8/layout/vList2"/>
    <dgm:cxn modelId="{84E37F2D-B1B8-4D05-ADA1-19D33350B16C}" type="presParOf" srcId="{32ADB94E-5968-48B7-BF1E-52EC64886416}" destId="{9F2DA7C5-219C-4021-9C13-B2B03514BC41}" srcOrd="5" destOrd="0" presId="urn:microsoft.com/office/officeart/2005/8/layout/vList2"/>
    <dgm:cxn modelId="{4E1D4F2D-E3F5-47B1-B500-0E96CDE1CFA1}" type="presParOf" srcId="{32ADB94E-5968-48B7-BF1E-52EC64886416}" destId="{E733E99F-7876-4888-90D5-B087B3976087}" srcOrd="6" destOrd="0" presId="urn:microsoft.com/office/officeart/2005/8/layout/vList2"/>
    <dgm:cxn modelId="{C2E51036-BE5D-4BFD-83FF-52BCA933F503}" type="presParOf" srcId="{32ADB94E-5968-48B7-BF1E-52EC64886416}" destId="{93C1A3A7-4B83-4012-871E-DC06EEAC6CC6}" srcOrd="7" destOrd="0" presId="urn:microsoft.com/office/officeart/2005/8/layout/vList2"/>
    <dgm:cxn modelId="{21D67B3F-2D86-4D33-94CD-594450FC740A}" type="presParOf" srcId="{32ADB94E-5968-48B7-BF1E-52EC64886416}" destId="{72092952-1ACE-4A8D-AD62-930A2597444D}" srcOrd="8" destOrd="0" presId="urn:microsoft.com/office/officeart/2005/8/layout/vList2"/>
    <dgm:cxn modelId="{CCCC7D91-1A46-4B18-A7CD-753DB8000290}" type="presParOf" srcId="{32ADB94E-5968-48B7-BF1E-52EC64886416}" destId="{DF228FC7-8C56-44D3-8204-8FEF770AE7B2}" srcOrd="9" destOrd="0" presId="urn:microsoft.com/office/officeart/2005/8/layout/vList2"/>
    <dgm:cxn modelId="{75E24824-3955-4640-A81D-5FDEBA059F0B}" type="presParOf" srcId="{32ADB94E-5968-48B7-BF1E-52EC64886416}" destId="{2303C15E-5F31-49DA-A653-865630A325DC}" srcOrd="10"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8A044F70-B6C4-40C4-B879-F41EA8D487A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930360E-B066-4979-891B-9F6B2C4FB811}">
      <dgm:prSet phldrT="[Text]" custT="1"/>
      <dgm:spPr/>
      <dgm:t>
        <a:bodyPr/>
        <a:lstStyle/>
        <a:p>
          <a:pPr>
            <a:lnSpc>
              <a:spcPts val="1700"/>
            </a:lnSpc>
            <a:spcAft>
              <a:spcPts val="0"/>
            </a:spcAft>
          </a:pPr>
          <a:r>
            <a:rPr lang="en-US" sz="1400" b="1" dirty="0" smtClean="0"/>
            <a:t>Problem or Purpose:</a:t>
          </a:r>
        </a:p>
        <a:p>
          <a:pPr>
            <a:lnSpc>
              <a:spcPts val="1700"/>
            </a:lnSpc>
            <a:spcAft>
              <a:spcPts val="0"/>
            </a:spcAft>
          </a:pPr>
          <a:r>
            <a:rPr lang="en-US" sz="1400" b="1" dirty="0" smtClean="0"/>
            <a:t> Validity</a:t>
          </a:r>
          <a:endParaRPr lang="en-US" sz="1400" b="1" dirty="0"/>
        </a:p>
      </dgm:t>
    </dgm:pt>
    <dgm:pt modelId="{E73D1D3C-01E8-4791-9031-4511378092A2}" type="parTrans" cxnId="{29C81F87-74B4-4903-B13C-632DF4F6AF7C}">
      <dgm:prSet/>
      <dgm:spPr/>
      <dgm:t>
        <a:bodyPr/>
        <a:lstStyle/>
        <a:p>
          <a:endParaRPr lang="en-US"/>
        </a:p>
      </dgm:t>
    </dgm:pt>
    <dgm:pt modelId="{5E50D0B1-E6BC-4EBD-B2EE-BA61987C01C9}" type="sibTrans" cxnId="{29C81F87-74B4-4903-B13C-632DF4F6AF7C}">
      <dgm:prSet/>
      <dgm:spPr/>
      <dgm:t>
        <a:bodyPr/>
        <a:lstStyle/>
        <a:p>
          <a:endParaRPr lang="en-US"/>
        </a:p>
      </dgm:t>
    </dgm:pt>
    <dgm:pt modelId="{B734BF7F-4868-44A7-AF93-F012F402050D}">
      <dgm:prSet phldrT="[Text]" custT="1"/>
      <dgm:spPr/>
      <dgm:t>
        <a:bodyPr/>
        <a:lstStyle/>
        <a:p>
          <a:r>
            <a:rPr lang="en-US" sz="1400" b="1" dirty="0" smtClean="0"/>
            <a:t>Example</a:t>
          </a:r>
          <a:endParaRPr lang="en-US" sz="1400" b="1" dirty="0"/>
        </a:p>
      </dgm:t>
    </dgm:pt>
    <dgm:pt modelId="{B89A120E-6DFE-48FD-8FEF-C9E77C39C8A9}" type="parTrans" cxnId="{DDC5DDFA-A0F4-45FD-B113-1FD45986E66D}">
      <dgm:prSet/>
      <dgm:spPr/>
      <dgm:t>
        <a:bodyPr/>
        <a:lstStyle/>
        <a:p>
          <a:endParaRPr lang="en-US"/>
        </a:p>
      </dgm:t>
    </dgm:pt>
    <dgm:pt modelId="{DEA6705D-810A-4F60-8F43-653083860260}" type="sibTrans" cxnId="{DDC5DDFA-A0F4-45FD-B113-1FD45986E66D}">
      <dgm:prSet/>
      <dgm:spPr/>
      <dgm:t>
        <a:bodyPr/>
        <a:lstStyle/>
        <a:p>
          <a:endParaRPr lang="en-US"/>
        </a:p>
      </dgm:t>
    </dgm:pt>
    <dgm:pt modelId="{086CA1BD-BC80-4734-86BF-768F2548D476}">
      <dgm:prSet phldrT="[Text]" custT="1"/>
      <dgm:spPr/>
      <dgm:t>
        <a:bodyPr/>
        <a:lstStyle/>
        <a:p>
          <a:r>
            <a:rPr lang="en-US" sz="1400" dirty="0" smtClean="0">
              <a:solidFill>
                <a:schemeClr val="tx2"/>
              </a:solidFill>
            </a:rPr>
            <a:t>Survey (quantitative) and focus groups (qualitative) are </a:t>
          </a:r>
          <a:r>
            <a:rPr lang="en-US" sz="1400" i="1" dirty="0" smtClean="0">
              <a:solidFill>
                <a:schemeClr val="accent5">
                  <a:lumMod val="50000"/>
                </a:schemeClr>
              </a:solidFill>
            </a:rPr>
            <a:t>conducted concurrently </a:t>
          </a:r>
          <a:r>
            <a:rPr lang="en-US" sz="1400" dirty="0" smtClean="0">
              <a:solidFill>
                <a:schemeClr val="tx2"/>
              </a:solidFill>
            </a:rPr>
            <a:t>with similar participants.</a:t>
          </a:r>
          <a:endParaRPr lang="en-US" sz="1400" dirty="0">
            <a:solidFill>
              <a:schemeClr val="tx2"/>
            </a:solidFill>
          </a:endParaRPr>
        </a:p>
      </dgm:t>
    </dgm:pt>
    <dgm:pt modelId="{3533D544-00AF-405E-BABE-35FAD08C51D0}" type="parTrans" cxnId="{701E84D0-AE9F-418D-8174-3839145B626B}">
      <dgm:prSet/>
      <dgm:spPr/>
      <dgm:t>
        <a:bodyPr/>
        <a:lstStyle/>
        <a:p>
          <a:endParaRPr lang="en-US"/>
        </a:p>
      </dgm:t>
    </dgm:pt>
    <dgm:pt modelId="{84AFBCD2-07E5-4514-A390-4B2BCF62C1B1}" type="sibTrans" cxnId="{701E84D0-AE9F-418D-8174-3839145B626B}">
      <dgm:prSet/>
      <dgm:spPr/>
      <dgm:t>
        <a:bodyPr/>
        <a:lstStyle/>
        <a:p>
          <a:endParaRPr lang="en-US"/>
        </a:p>
      </dgm:t>
    </dgm:pt>
    <dgm:pt modelId="{E0934D29-D170-4F41-84A2-7164E7F9EB47}">
      <dgm:prSet phldrT="[Text]" custT="1"/>
      <dgm:spPr/>
      <dgm:t>
        <a:bodyPr/>
        <a:lstStyle/>
        <a:p>
          <a:r>
            <a:rPr lang="en-US" sz="1400" dirty="0" smtClean="0">
              <a:solidFill>
                <a:schemeClr val="tx2"/>
              </a:solidFill>
            </a:rPr>
            <a:t>Do people give similar responses on surveys as well as in focus groups? </a:t>
          </a:r>
          <a:endParaRPr lang="en-US" sz="1400" dirty="0">
            <a:solidFill>
              <a:schemeClr val="tx2"/>
            </a:solidFill>
          </a:endParaRPr>
        </a:p>
      </dgm:t>
    </dgm:pt>
    <dgm:pt modelId="{53F576BF-102A-4DFA-ADB6-8830F73F3C89}" type="parTrans" cxnId="{C348BF5A-F09D-43FB-BD97-D728DD122C28}">
      <dgm:prSet/>
      <dgm:spPr/>
      <dgm:t>
        <a:bodyPr/>
        <a:lstStyle/>
        <a:p>
          <a:endParaRPr lang="en-US"/>
        </a:p>
      </dgm:t>
    </dgm:pt>
    <dgm:pt modelId="{356BDA00-199B-498F-902F-85E13FCA40C9}" type="sibTrans" cxnId="{C348BF5A-F09D-43FB-BD97-D728DD122C28}">
      <dgm:prSet/>
      <dgm:spPr/>
      <dgm:t>
        <a:bodyPr/>
        <a:lstStyle/>
        <a:p>
          <a:endParaRPr lang="en-US"/>
        </a:p>
      </dgm:t>
    </dgm:pt>
    <dgm:pt modelId="{518E9714-0E4A-4EF1-A11A-2772A615C814}" type="pres">
      <dgm:prSet presAssocID="{8A044F70-B6C4-40C4-B879-F41EA8D487A1}" presName="Name0" presStyleCnt="0">
        <dgm:presLayoutVars>
          <dgm:dir/>
          <dgm:animLvl val="lvl"/>
          <dgm:resizeHandles val="exact"/>
        </dgm:presLayoutVars>
      </dgm:prSet>
      <dgm:spPr/>
      <dgm:t>
        <a:bodyPr/>
        <a:lstStyle/>
        <a:p>
          <a:endParaRPr lang="en-US"/>
        </a:p>
      </dgm:t>
    </dgm:pt>
    <dgm:pt modelId="{B1CD79F9-31EA-4D76-8E85-52FE556A2C60}" type="pres">
      <dgm:prSet presAssocID="{1930360E-B066-4979-891B-9F6B2C4FB811}" presName="composite" presStyleCnt="0"/>
      <dgm:spPr/>
    </dgm:pt>
    <dgm:pt modelId="{41676414-CDDF-4DD1-AA59-C87DD70F60D4}" type="pres">
      <dgm:prSet presAssocID="{1930360E-B066-4979-891B-9F6B2C4FB811}" presName="parTx" presStyleLbl="alignNode1" presStyleIdx="0" presStyleCnt="2">
        <dgm:presLayoutVars>
          <dgm:chMax val="0"/>
          <dgm:chPref val="0"/>
          <dgm:bulletEnabled val="1"/>
        </dgm:presLayoutVars>
      </dgm:prSet>
      <dgm:spPr/>
      <dgm:t>
        <a:bodyPr/>
        <a:lstStyle/>
        <a:p>
          <a:endParaRPr lang="en-US"/>
        </a:p>
      </dgm:t>
    </dgm:pt>
    <dgm:pt modelId="{BDCF6B4E-B481-4425-B774-C7106508CD75}" type="pres">
      <dgm:prSet presAssocID="{1930360E-B066-4979-891B-9F6B2C4FB811}" presName="desTx" presStyleLbl="alignAccFollowNode1" presStyleIdx="0" presStyleCnt="2">
        <dgm:presLayoutVars>
          <dgm:bulletEnabled val="1"/>
        </dgm:presLayoutVars>
      </dgm:prSet>
      <dgm:spPr/>
      <dgm:t>
        <a:bodyPr/>
        <a:lstStyle/>
        <a:p>
          <a:endParaRPr lang="en-US"/>
        </a:p>
      </dgm:t>
    </dgm:pt>
    <dgm:pt modelId="{CA32BE38-9854-40EB-86FD-576A2AF5A5AA}" type="pres">
      <dgm:prSet presAssocID="{5E50D0B1-E6BC-4EBD-B2EE-BA61987C01C9}" presName="space" presStyleCnt="0"/>
      <dgm:spPr/>
    </dgm:pt>
    <dgm:pt modelId="{B9216B5D-8805-48BA-90BF-35688A1BEAB0}" type="pres">
      <dgm:prSet presAssocID="{B734BF7F-4868-44A7-AF93-F012F402050D}" presName="composite" presStyleCnt="0"/>
      <dgm:spPr/>
    </dgm:pt>
    <dgm:pt modelId="{E13354E9-DA05-40C8-A95F-5961ECDB1184}" type="pres">
      <dgm:prSet presAssocID="{B734BF7F-4868-44A7-AF93-F012F402050D}" presName="parTx" presStyleLbl="alignNode1" presStyleIdx="1" presStyleCnt="2">
        <dgm:presLayoutVars>
          <dgm:chMax val="0"/>
          <dgm:chPref val="0"/>
          <dgm:bulletEnabled val="1"/>
        </dgm:presLayoutVars>
      </dgm:prSet>
      <dgm:spPr/>
      <dgm:t>
        <a:bodyPr/>
        <a:lstStyle/>
        <a:p>
          <a:endParaRPr lang="en-US"/>
        </a:p>
      </dgm:t>
    </dgm:pt>
    <dgm:pt modelId="{B6A316D1-ADF2-48BD-B98D-38C695BF2A2B}" type="pres">
      <dgm:prSet presAssocID="{B734BF7F-4868-44A7-AF93-F012F402050D}" presName="desTx" presStyleLbl="alignAccFollowNode1" presStyleIdx="1" presStyleCnt="2">
        <dgm:presLayoutVars>
          <dgm:bulletEnabled val="1"/>
        </dgm:presLayoutVars>
      </dgm:prSet>
      <dgm:spPr/>
      <dgm:t>
        <a:bodyPr/>
        <a:lstStyle/>
        <a:p>
          <a:endParaRPr lang="en-US"/>
        </a:p>
      </dgm:t>
    </dgm:pt>
  </dgm:ptLst>
  <dgm:cxnLst>
    <dgm:cxn modelId="{1D3A3FBB-F5A5-4865-BE89-359E5250ADF6}" type="presOf" srcId="{086CA1BD-BC80-4734-86BF-768F2548D476}" destId="{B6A316D1-ADF2-48BD-B98D-38C695BF2A2B}" srcOrd="0" destOrd="0" presId="urn:microsoft.com/office/officeart/2005/8/layout/hList1"/>
    <dgm:cxn modelId="{DDC5DDFA-A0F4-45FD-B113-1FD45986E66D}" srcId="{8A044F70-B6C4-40C4-B879-F41EA8D487A1}" destId="{B734BF7F-4868-44A7-AF93-F012F402050D}" srcOrd="1" destOrd="0" parTransId="{B89A120E-6DFE-48FD-8FEF-C9E77C39C8A9}" sibTransId="{DEA6705D-810A-4F60-8F43-653083860260}"/>
    <dgm:cxn modelId="{29C81F87-74B4-4903-B13C-632DF4F6AF7C}" srcId="{8A044F70-B6C4-40C4-B879-F41EA8D487A1}" destId="{1930360E-B066-4979-891B-9F6B2C4FB811}" srcOrd="0" destOrd="0" parTransId="{E73D1D3C-01E8-4791-9031-4511378092A2}" sibTransId="{5E50D0B1-E6BC-4EBD-B2EE-BA61987C01C9}"/>
    <dgm:cxn modelId="{E10398A6-BBD8-4238-84CF-D92A12286E7F}" type="presOf" srcId="{1930360E-B066-4979-891B-9F6B2C4FB811}" destId="{41676414-CDDF-4DD1-AA59-C87DD70F60D4}" srcOrd="0" destOrd="0" presId="urn:microsoft.com/office/officeart/2005/8/layout/hList1"/>
    <dgm:cxn modelId="{D90C3F3F-50F1-45A9-BC12-C81933DF31E9}" type="presOf" srcId="{B734BF7F-4868-44A7-AF93-F012F402050D}" destId="{E13354E9-DA05-40C8-A95F-5961ECDB1184}" srcOrd="0" destOrd="0" presId="urn:microsoft.com/office/officeart/2005/8/layout/hList1"/>
    <dgm:cxn modelId="{701E84D0-AE9F-418D-8174-3839145B626B}" srcId="{B734BF7F-4868-44A7-AF93-F012F402050D}" destId="{086CA1BD-BC80-4734-86BF-768F2548D476}" srcOrd="0" destOrd="0" parTransId="{3533D544-00AF-405E-BABE-35FAD08C51D0}" sibTransId="{84AFBCD2-07E5-4514-A390-4B2BCF62C1B1}"/>
    <dgm:cxn modelId="{97187F94-476C-4AB8-A133-3056E9713932}" type="presOf" srcId="{8A044F70-B6C4-40C4-B879-F41EA8D487A1}" destId="{518E9714-0E4A-4EF1-A11A-2772A615C814}" srcOrd="0" destOrd="0" presId="urn:microsoft.com/office/officeart/2005/8/layout/hList1"/>
    <dgm:cxn modelId="{66D5B783-0357-4B3B-8B78-47169725462E}" type="presOf" srcId="{E0934D29-D170-4F41-84A2-7164E7F9EB47}" destId="{BDCF6B4E-B481-4425-B774-C7106508CD75}" srcOrd="0" destOrd="0" presId="urn:microsoft.com/office/officeart/2005/8/layout/hList1"/>
    <dgm:cxn modelId="{C348BF5A-F09D-43FB-BD97-D728DD122C28}" srcId="{1930360E-B066-4979-891B-9F6B2C4FB811}" destId="{E0934D29-D170-4F41-84A2-7164E7F9EB47}" srcOrd="0" destOrd="0" parTransId="{53F576BF-102A-4DFA-ADB6-8830F73F3C89}" sibTransId="{356BDA00-199B-498F-902F-85E13FCA40C9}"/>
    <dgm:cxn modelId="{1B4B85B7-79BE-40AD-B67C-852CA36C375C}" type="presParOf" srcId="{518E9714-0E4A-4EF1-A11A-2772A615C814}" destId="{B1CD79F9-31EA-4D76-8E85-52FE556A2C60}" srcOrd="0" destOrd="0" presId="urn:microsoft.com/office/officeart/2005/8/layout/hList1"/>
    <dgm:cxn modelId="{C8400BF1-70BA-4E1C-AB5B-2B0843DBBA83}" type="presParOf" srcId="{B1CD79F9-31EA-4D76-8E85-52FE556A2C60}" destId="{41676414-CDDF-4DD1-AA59-C87DD70F60D4}" srcOrd="0" destOrd="0" presId="urn:microsoft.com/office/officeart/2005/8/layout/hList1"/>
    <dgm:cxn modelId="{E622CE33-46F9-490B-B238-5AC87A110312}" type="presParOf" srcId="{B1CD79F9-31EA-4D76-8E85-52FE556A2C60}" destId="{BDCF6B4E-B481-4425-B774-C7106508CD75}" srcOrd="1" destOrd="0" presId="urn:microsoft.com/office/officeart/2005/8/layout/hList1"/>
    <dgm:cxn modelId="{990B91B1-1DED-4FB5-AC2D-0420166DFAF7}" type="presParOf" srcId="{518E9714-0E4A-4EF1-A11A-2772A615C814}" destId="{CA32BE38-9854-40EB-86FD-576A2AF5A5AA}" srcOrd="1" destOrd="0" presId="urn:microsoft.com/office/officeart/2005/8/layout/hList1"/>
    <dgm:cxn modelId="{E9865EAF-AB70-4056-948A-3C49D24FAFD5}" type="presParOf" srcId="{518E9714-0E4A-4EF1-A11A-2772A615C814}" destId="{B9216B5D-8805-48BA-90BF-35688A1BEAB0}" srcOrd="2" destOrd="0" presId="urn:microsoft.com/office/officeart/2005/8/layout/hList1"/>
    <dgm:cxn modelId="{674573D4-2A8E-44C6-82C3-DC82F31CAB82}" type="presParOf" srcId="{B9216B5D-8805-48BA-90BF-35688A1BEAB0}" destId="{E13354E9-DA05-40C8-A95F-5961ECDB1184}" srcOrd="0" destOrd="0" presId="urn:microsoft.com/office/officeart/2005/8/layout/hList1"/>
    <dgm:cxn modelId="{5121C16B-C33A-4BCB-8F48-F3C9DEB4C3D5}" type="presParOf" srcId="{B9216B5D-8805-48BA-90BF-35688A1BEAB0}" destId="{B6A316D1-ADF2-48BD-B98D-38C695BF2A2B}" srcOrd="1" destOrd="0" presId="urn:microsoft.com/office/officeart/2005/8/layout/hList1"/>
  </dgm:cxnLst>
  <dgm:bg/>
  <dgm:whole/>
</dgm:dataModel>
</file>

<file path=ppt/diagrams/data3.xml><?xml version="1.0" encoding="utf-8"?>
<dgm:dataModel xmlns:dgm="http://schemas.openxmlformats.org/drawingml/2006/diagram" xmlns:a="http://schemas.openxmlformats.org/drawingml/2006/main">
  <dgm:ptLst>
    <dgm:pt modelId="{8A044F70-B6C4-40C4-B879-F41EA8D487A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930360E-B066-4979-891B-9F6B2C4FB811}">
      <dgm:prSet phldrT="[Text]"/>
      <dgm:spPr/>
      <dgm:t>
        <a:bodyPr/>
        <a:lstStyle/>
        <a:p>
          <a:pPr>
            <a:lnSpc>
              <a:spcPts val="1700"/>
            </a:lnSpc>
            <a:spcAft>
              <a:spcPts val="0"/>
            </a:spcAft>
          </a:pPr>
          <a:r>
            <a:rPr lang="en-US" b="1" dirty="0" smtClean="0"/>
            <a:t>Problem or Purpose:</a:t>
          </a:r>
        </a:p>
        <a:p>
          <a:pPr>
            <a:lnSpc>
              <a:spcPts val="1700"/>
            </a:lnSpc>
            <a:spcAft>
              <a:spcPts val="0"/>
            </a:spcAft>
          </a:pPr>
          <a:r>
            <a:rPr lang="en-US" b="1" dirty="0" smtClean="0"/>
            <a:t> Explain unexpected results</a:t>
          </a:r>
          <a:endParaRPr lang="en-US" b="1" dirty="0"/>
        </a:p>
      </dgm:t>
    </dgm:pt>
    <dgm:pt modelId="{E73D1D3C-01E8-4791-9031-4511378092A2}" type="parTrans" cxnId="{29C81F87-74B4-4903-B13C-632DF4F6AF7C}">
      <dgm:prSet/>
      <dgm:spPr/>
      <dgm:t>
        <a:bodyPr/>
        <a:lstStyle/>
        <a:p>
          <a:endParaRPr lang="en-US"/>
        </a:p>
      </dgm:t>
    </dgm:pt>
    <dgm:pt modelId="{5E50D0B1-E6BC-4EBD-B2EE-BA61987C01C9}" type="sibTrans" cxnId="{29C81F87-74B4-4903-B13C-632DF4F6AF7C}">
      <dgm:prSet/>
      <dgm:spPr/>
      <dgm:t>
        <a:bodyPr/>
        <a:lstStyle/>
        <a:p>
          <a:endParaRPr lang="en-US"/>
        </a:p>
      </dgm:t>
    </dgm:pt>
    <dgm:pt modelId="{B734BF7F-4868-44A7-AF93-F012F402050D}">
      <dgm:prSet phldrT="[Text]"/>
      <dgm:spPr/>
      <dgm:t>
        <a:bodyPr/>
        <a:lstStyle/>
        <a:p>
          <a:r>
            <a:rPr lang="en-US" b="1" dirty="0" smtClean="0"/>
            <a:t>Example</a:t>
          </a:r>
          <a:endParaRPr lang="en-US" b="1" dirty="0"/>
        </a:p>
      </dgm:t>
    </dgm:pt>
    <dgm:pt modelId="{B89A120E-6DFE-48FD-8FEF-C9E77C39C8A9}" type="parTrans" cxnId="{DDC5DDFA-A0F4-45FD-B113-1FD45986E66D}">
      <dgm:prSet/>
      <dgm:spPr/>
      <dgm:t>
        <a:bodyPr/>
        <a:lstStyle/>
        <a:p>
          <a:endParaRPr lang="en-US"/>
        </a:p>
      </dgm:t>
    </dgm:pt>
    <dgm:pt modelId="{DEA6705D-810A-4F60-8F43-653083860260}" type="sibTrans" cxnId="{DDC5DDFA-A0F4-45FD-B113-1FD45986E66D}">
      <dgm:prSet/>
      <dgm:spPr/>
      <dgm:t>
        <a:bodyPr/>
        <a:lstStyle/>
        <a:p>
          <a:endParaRPr lang="en-US"/>
        </a:p>
      </dgm:t>
    </dgm:pt>
    <dgm:pt modelId="{086CA1BD-BC80-4734-86BF-768F2548D476}">
      <dgm:prSet phldrT="[Text]"/>
      <dgm:spPr/>
      <dgm:t>
        <a:bodyPr/>
        <a:lstStyle/>
        <a:p>
          <a:r>
            <a:rPr lang="en-US" dirty="0" smtClean="0">
              <a:solidFill>
                <a:schemeClr val="tx2"/>
              </a:solidFill>
            </a:rPr>
            <a:t>Survey (quantitative) </a:t>
          </a:r>
          <a:r>
            <a:rPr lang="en-US" i="1" dirty="0" smtClean="0">
              <a:solidFill>
                <a:schemeClr val="accent5">
                  <a:lumMod val="50000"/>
                </a:schemeClr>
              </a:solidFill>
            </a:rPr>
            <a:t>followed by </a:t>
          </a:r>
          <a:r>
            <a:rPr lang="en-US" dirty="0" smtClean="0">
              <a:solidFill>
                <a:schemeClr val="tx2"/>
              </a:solidFill>
            </a:rPr>
            <a:t>focus groups (qualitative) to explain or to better understand what’s going on.</a:t>
          </a:r>
          <a:endParaRPr lang="en-US" dirty="0">
            <a:solidFill>
              <a:schemeClr val="tx2"/>
            </a:solidFill>
          </a:endParaRPr>
        </a:p>
      </dgm:t>
    </dgm:pt>
    <dgm:pt modelId="{3533D544-00AF-405E-BABE-35FAD08C51D0}" type="parTrans" cxnId="{701E84D0-AE9F-418D-8174-3839145B626B}">
      <dgm:prSet/>
      <dgm:spPr/>
      <dgm:t>
        <a:bodyPr/>
        <a:lstStyle/>
        <a:p>
          <a:endParaRPr lang="en-US"/>
        </a:p>
      </dgm:t>
    </dgm:pt>
    <dgm:pt modelId="{84AFBCD2-07E5-4514-A390-4B2BCF62C1B1}" type="sibTrans" cxnId="{701E84D0-AE9F-418D-8174-3839145B626B}">
      <dgm:prSet/>
      <dgm:spPr/>
      <dgm:t>
        <a:bodyPr/>
        <a:lstStyle/>
        <a:p>
          <a:endParaRPr lang="en-US"/>
        </a:p>
      </dgm:t>
    </dgm:pt>
    <dgm:pt modelId="{E0934D29-D170-4F41-84A2-7164E7F9EB47}">
      <dgm:prSet phldrT="[Text]"/>
      <dgm:spPr/>
      <dgm:t>
        <a:bodyPr/>
        <a:lstStyle/>
        <a:p>
          <a:r>
            <a:rPr lang="en-US" dirty="0" smtClean="0">
              <a:solidFill>
                <a:schemeClr val="tx2"/>
              </a:solidFill>
            </a:rPr>
            <a:t>Use a qualitative method to explain “blindside” results from a quantitative method.</a:t>
          </a:r>
          <a:endParaRPr lang="en-US" dirty="0">
            <a:solidFill>
              <a:schemeClr val="tx2"/>
            </a:solidFill>
          </a:endParaRPr>
        </a:p>
      </dgm:t>
    </dgm:pt>
    <dgm:pt modelId="{53F576BF-102A-4DFA-ADB6-8830F73F3C89}" type="parTrans" cxnId="{C348BF5A-F09D-43FB-BD97-D728DD122C28}">
      <dgm:prSet/>
      <dgm:spPr/>
      <dgm:t>
        <a:bodyPr/>
        <a:lstStyle/>
        <a:p>
          <a:endParaRPr lang="en-US"/>
        </a:p>
      </dgm:t>
    </dgm:pt>
    <dgm:pt modelId="{356BDA00-199B-498F-902F-85E13FCA40C9}" type="sibTrans" cxnId="{C348BF5A-F09D-43FB-BD97-D728DD122C28}">
      <dgm:prSet/>
      <dgm:spPr/>
      <dgm:t>
        <a:bodyPr/>
        <a:lstStyle/>
        <a:p>
          <a:endParaRPr lang="en-US"/>
        </a:p>
      </dgm:t>
    </dgm:pt>
    <dgm:pt modelId="{518E9714-0E4A-4EF1-A11A-2772A615C814}" type="pres">
      <dgm:prSet presAssocID="{8A044F70-B6C4-40C4-B879-F41EA8D487A1}" presName="Name0" presStyleCnt="0">
        <dgm:presLayoutVars>
          <dgm:dir/>
          <dgm:animLvl val="lvl"/>
          <dgm:resizeHandles val="exact"/>
        </dgm:presLayoutVars>
      </dgm:prSet>
      <dgm:spPr/>
      <dgm:t>
        <a:bodyPr/>
        <a:lstStyle/>
        <a:p>
          <a:endParaRPr lang="en-US"/>
        </a:p>
      </dgm:t>
    </dgm:pt>
    <dgm:pt modelId="{B1CD79F9-31EA-4D76-8E85-52FE556A2C60}" type="pres">
      <dgm:prSet presAssocID="{1930360E-B066-4979-891B-9F6B2C4FB811}" presName="composite" presStyleCnt="0"/>
      <dgm:spPr/>
    </dgm:pt>
    <dgm:pt modelId="{41676414-CDDF-4DD1-AA59-C87DD70F60D4}" type="pres">
      <dgm:prSet presAssocID="{1930360E-B066-4979-891B-9F6B2C4FB811}" presName="parTx" presStyleLbl="alignNode1" presStyleIdx="0" presStyleCnt="2">
        <dgm:presLayoutVars>
          <dgm:chMax val="0"/>
          <dgm:chPref val="0"/>
          <dgm:bulletEnabled val="1"/>
        </dgm:presLayoutVars>
      </dgm:prSet>
      <dgm:spPr/>
      <dgm:t>
        <a:bodyPr/>
        <a:lstStyle/>
        <a:p>
          <a:endParaRPr lang="en-US"/>
        </a:p>
      </dgm:t>
    </dgm:pt>
    <dgm:pt modelId="{BDCF6B4E-B481-4425-B774-C7106508CD75}" type="pres">
      <dgm:prSet presAssocID="{1930360E-B066-4979-891B-9F6B2C4FB811}" presName="desTx" presStyleLbl="alignAccFollowNode1" presStyleIdx="0" presStyleCnt="2">
        <dgm:presLayoutVars>
          <dgm:bulletEnabled val="1"/>
        </dgm:presLayoutVars>
      </dgm:prSet>
      <dgm:spPr/>
      <dgm:t>
        <a:bodyPr/>
        <a:lstStyle/>
        <a:p>
          <a:endParaRPr lang="en-US"/>
        </a:p>
      </dgm:t>
    </dgm:pt>
    <dgm:pt modelId="{CA32BE38-9854-40EB-86FD-576A2AF5A5AA}" type="pres">
      <dgm:prSet presAssocID="{5E50D0B1-E6BC-4EBD-B2EE-BA61987C01C9}" presName="space" presStyleCnt="0"/>
      <dgm:spPr/>
    </dgm:pt>
    <dgm:pt modelId="{B9216B5D-8805-48BA-90BF-35688A1BEAB0}" type="pres">
      <dgm:prSet presAssocID="{B734BF7F-4868-44A7-AF93-F012F402050D}" presName="composite" presStyleCnt="0"/>
      <dgm:spPr/>
    </dgm:pt>
    <dgm:pt modelId="{E13354E9-DA05-40C8-A95F-5961ECDB1184}" type="pres">
      <dgm:prSet presAssocID="{B734BF7F-4868-44A7-AF93-F012F402050D}" presName="parTx" presStyleLbl="alignNode1" presStyleIdx="1" presStyleCnt="2">
        <dgm:presLayoutVars>
          <dgm:chMax val="0"/>
          <dgm:chPref val="0"/>
          <dgm:bulletEnabled val="1"/>
        </dgm:presLayoutVars>
      </dgm:prSet>
      <dgm:spPr/>
      <dgm:t>
        <a:bodyPr/>
        <a:lstStyle/>
        <a:p>
          <a:endParaRPr lang="en-US"/>
        </a:p>
      </dgm:t>
    </dgm:pt>
    <dgm:pt modelId="{B6A316D1-ADF2-48BD-B98D-38C695BF2A2B}" type="pres">
      <dgm:prSet presAssocID="{B734BF7F-4868-44A7-AF93-F012F402050D}" presName="desTx" presStyleLbl="alignAccFollowNode1" presStyleIdx="1" presStyleCnt="2">
        <dgm:presLayoutVars>
          <dgm:bulletEnabled val="1"/>
        </dgm:presLayoutVars>
      </dgm:prSet>
      <dgm:spPr/>
      <dgm:t>
        <a:bodyPr/>
        <a:lstStyle/>
        <a:p>
          <a:endParaRPr lang="en-US"/>
        </a:p>
      </dgm:t>
    </dgm:pt>
  </dgm:ptLst>
  <dgm:cxnLst>
    <dgm:cxn modelId="{DDC5DDFA-A0F4-45FD-B113-1FD45986E66D}" srcId="{8A044F70-B6C4-40C4-B879-F41EA8D487A1}" destId="{B734BF7F-4868-44A7-AF93-F012F402050D}" srcOrd="1" destOrd="0" parTransId="{B89A120E-6DFE-48FD-8FEF-C9E77C39C8A9}" sibTransId="{DEA6705D-810A-4F60-8F43-653083860260}"/>
    <dgm:cxn modelId="{29C81F87-74B4-4903-B13C-632DF4F6AF7C}" srcId="{8A044F70-B6C4-40C4-B879-F41EA8D487A1}" destId="{1930360E-B066-4979-891B-9F6B2C4FB811}" srcOrd="0" destOrd="0" parTransId="{E73D1D3C-01E8-4791-9031-4511378092A2}" sibTransId="{5E50D0B1-E6BC-4EBD-B2EE-BA61987C01C9}"/>
    <dgm:cxn modelId="{51BF69A0-DC68-434F-AD00-1281CB02D077}" type="presOf" srcId="{E0934D29-D170-4F41-84A2-7164E7F9EB47}" destId="{BDCF6B4E-B481-4425-B774-C7106508CD75}" srcOrd="0" destOrd="0" presId="urn:microsoft.com/office/officeart/2005/8/layout/hList1"/>
    <dgm:cxn modelId="{701E84D0-AE9F-418D-8174-3839145B626B}" srcId="{B734BF7F-4868-44A7-AF93-F012F402050D}" destId="{086CA1BD-BC80-4734-86BF-768F2548D476}" srcOrd="0" destOrd="0" parTransId="{3533D544-00AF-405E-BABE-35FAD08C51D0}" sibTransId="{84AFBCD2-07E5-4514-A390-4B2BCF62C1B1}"/>
    <dgm:cxn modelId="{4453523A-B404-4887-94AA-E39C53E7DACB}" type="presOf" srcId="{B734BF7F-4868-44A7-AF93-F012F402050D}" destId="{E13354E9-DA05-40C8-A95F-5961ECDB1184}" srcOrd="0" destOrd="0" presId="urn:microsoft.com/office/officeart/2005/8/layout/hList1"/>
    <dgm:cxn modelId="{D2D25AEC-EC18-4BBC-BA36-0C9FBEFE37C8}" type="presOf" srcId="{086CA1BD-BC80-4734-86BF-768F2548D476}" destId="{B6A316D1-ADF2-48BD-B98D-38C695BF2A2B}" srcOrd="0" destOrd="0" presId="urn:microsoft.com/office/officeart/2005/8/layout/hList1"/>
    <dgm:cxn modelId="{C27E7D4D-4FA0-474E-8B1B-A6528739ED07}" type="presOf" srcId="{1930360E-B066-4979-891B-9F6B2C4FB811}" destId="{41676414-CDDF-4DD1-AA59-C87DD70F60D4}" srcOrd="0" destOrd="0" presId="urn:microsoft.com/office/officeart/2005/8/layout/hList1"/>
    <dgm:cxn modelId="{DD146D79-17E8-48CD-8005-34421F865B45}" type="presOf" srcId="{8A044F70-B6C4-40C4-B879-F41EA8D487A1}" destId="{518E9714-0E4A-4EF1-A11A-2772A615C814}" srcOrd="0" destOrd="0" presId="urn:microsoft.com/office/officeart/2005/8/layout/hList1"/>
    <dgm:cxn modelId="{C348BF5A-F09D-43FB-BD97-D728DD122C28}" srcId="{1930360E-B066-4979-891B-9F6B2C4FB811}" destId="{E0934D29-D170-4F41-84A2-7164E7F9EB47}" srcOrd="0" destOrd="0" parTransId="{53F576BF-102A-4DFA-ADB6-8830F73F3C89}" sibTransId="{356BDA00-199B-498F-902F-85E13FCA40C9}"/>
    <dgm:cxn modelId="{DCB926BB-9ED3-4946-A597-10D257218F59}" type="presParOf" srcId="{518E9714-0E4A-4EF1-A11A-2772A615C814}" destId="{B1CD79F9-31EA-4D76-8E85-52FE556A2C60}" srcOrd="0" destOrd="0" presId="urn:microsoft.com/office/officeart/2005/8/layout/hList1"/>
    <dgm:cxn modelId="{DF1F8F08-F0F3-42D5-86AA-684E2FBB2E95}" type="presParOf" srcId="{B1CD79F9-31EA-4D76-8E85-52FE556A2C60}" destId="{41676414-CDDF-4DD1-AA59-C87DD70F60D4}" srcOrd="0" destOrd="0" presId="urn:microsoft.com/office/officeart/2005/8/layout/hList1"/>
    <dgm:cxn modelId="{4A997CFE-5970-4D83-850D-EA662540F72B}" type="presParOf" srcId="{B1CD79F9-31EA-4D76-8E85-52FE556A2C60}" destId="{BDCF6B4E-B481-4425-B774-C7106508CD75}" srcOrd="1" destOrd="0" presId="urn:microsoft.com/office/officeart/2005/8/layout/hList1"/>
    <dgm:cxn modelId="{097313E4-7AED-47F8-BA71-5A12B5E5AD59}" type="presParOf" srcId="{518E9714-0E4A-4EF1-A11A-2772A615C814}" destId="{CA32BE38-9854-40EB-86FD-576A2AF5A5AA}" srcOrd="1" destOrd="0" presId="urn:microsoft.com/office/officeart/2005/8/layout/hList1"/>
    <dgm:cxn modelId="{C6F5BF67-26CC-4BAB-B763-03E29D4A12F8}" type="presParOf" srcId="{518E9714-0E4A-4EF1-A11A-2772A615C814}" destId="{B9216B5D-8805-48BA-90BF-35688A1BEAB0}" srcOrd="2" destOrd="0" presId="urn:microsoft.com/office/officeart/2005/8/layout/hList1"/>
    <dgm:cxn modelId="{FD49A642-9BE6-45A5-B95B-C5BAA74E98BC}" type="presParOf" srcId="{B9216B5D-8805-48BA-90BF-35688A1BEAB0}" destId="{E13354E9-DA05-40C8-A95F-5961ECDB1184}" srcOrd="0" destOrd="0" presId="urn:microsoft.com/office/officeart/2005/8/layout/hList1"/>
    <dgm:cxn modelId="{E8844223-6A11-4B46-8A5F-12182420A79D}" type="presParOf" srcId="{B9216B5D-8805-48BA-90BF-35688A1BEAB0}" destId="{B6A316D1-ADF2-48BD-B98D-38C695BF2A2B}" srcOrd="1" destOrd="0" presId="urn:microsoft.com/office/officeart/2005/8/layout/hList1"/>
  </dgm:cxnLst>
  <dgm:bg/>
  <dgm:whole/>
</dgm:dataModel>
</file>

<file path=ppt/diagrams/data4.xml><?xml version="1.0" encoding="utf-8"?>
<dgm:dataModel xmlns:dgm="http://schemas.openxmlformats.org/drawingml/2006/diagram" xmlns:a="http://schemas.openxmlformats.org/drawingml/2006/main">
  <dgm:ptLst>
    <dgm:pt modelId="{8A044F70-B6C4-40C4-B879-F41EA8D487A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930360E-B066-4979-891B-9F6B2C4FB811}">
      <dgm:prSet phldrT="[Text]" custT="1"/>
      <dgm:spPr/>
      <dgm:t>
        <a:bodyPr/>
        <a:lstStyle/>
        <a:p>
          <a:r>
            <a:rPr lang="en-US" sz="1400" b="1" dirty="0" smtClean="0"/>
            <a:t>Problem or Purpose: Verify suspected patterns</a:t>
          </a:r>
          <a:endParaRPr lang="en-US" sz="1400" b="1" dirty="0"/>
        </a:p>
      </dgm:t>
    </dgm:pt>
    <dgm:pt modelId="{E73D1D3C-01E8-4791-9031-4511378092A2}" type="parTrans" cxnId="{29C81F87-74B4-4903-B13C-632DF4F6AF7C}">
      <dgm:prSet/>
      <dgm:spPr/>
      <dgm:t>
        <a:bodyPr/>
        <a:lstStyle/>
        <a:p>
          <a:endParaRPr lang="en-US"/>
        </a:p>
      </dgm:t>
    </dgm:pt>
    <dgm:pt modelId="{5E50D0B1-E6BC-4EBD-B2EE-BA61987C01C9}" type="sibTrans" cxnId="{29C81F87-74B4-4903-B13C-632DF4F6AF7C}">
      <dgm:prSet/>
      <dgm:spPr/>
      <dgm:t>
        <a:bodyPr/>
        <a:lstStyle/>
        <a:p>
          <a:endParaRPr lang="en-US"/>
        </a:p>
      </dgm:t>
    </dgm:pt>
    <dgm:pt modelId="{B734BF7F-4868-44A7-AF93-F012F402050D}">
      <dgm:prSet phldrT="[Text]" custT="1"/>
      <dgm:spPr/>
      <dgm:t>
        <a:bodyPr/>
        <a:lstStyle/>
        <a:p>
          <a:r>
            <a:rPr lang="en-US" sz="1400" b="1" dirty="0" smtClean="0"/>
            <a:t>Example</a:t>
          </a:r>
          <a:endParaRPr lang="en-US" sz="1400" b="1" dirty="0"/>
        </a:p>
      </dgm:t>
    </dgm:pt>
    <dgm:pt modelId="{B89A120E-6DFE-48FD-8FEF-C9E77C39C8A9}" type="parTrans" cxnId="{DDC5DDFA-A0F4-45FD-B113-1FD45986E66D}">
      <dgm:prSet/>
      <dgm:spPr/>
      <dgm:t>
        <a:bodyPr/>
        <a:lstStyle/>
        <a:p>
          <a:endParaRPr lang="en-US"/>
        </a:p>
      </dgm:t>
    </dgm:pt>
    <dgm:pt modelId="{DEA6705D-810A-4F60-8F43-653083860260}" type="sibTrans" cxnId="{DDC5DDFA-A0F4-45FD-B113-1FD45986E66D}">
      <dgm:prSet/>
      <dgm:spPr/>
      <dgm:t>
        <a:bodyPr/>
        <a:lstStyle/>
        <a:p>
          <a:endParaRPr lang="en-US"/>
        </a:p>
      </dgm:t>
    </dgm:pt>
    <dgm:pt modelId="{086CA1BD-BC80-4734-86BF-768F2548D476}">
      <dgm:prSet phldrT="[Text]" custT="1"/>
      <dgm:spPr/>
      <dgm:t>
        <a:bodyPr/>
        <a:lstStyle/>
        <a:p>
          <a:r>
            <a:rPr lang="en-US" sz="1400" dirty="0" smtClean="0">
              <a:solidFill>
                <a:schemeClr val="tx2"/>
              </a:solidFill>
            </a:rPr>
            <a:t>Focus groups </a:t>
          </a:r>
          <a:r>
            <a:rPr lang="en-US" sz="1400" i="1" dirty="0" smtClean="0">
              <a:solidFill>
                <a:schemeClr val="tx2"/>
              </a:solidFill>
            </a:rPr>
            <a:t>(</a:t>
          </a:r>
          <a:r>
            <a:rPr lang="en-US" sz="1400" i="1" dirty="0" smtClean="0">
              <a:solidFill>
                <a:schemeClr val="accent5">
                  <a:lumMod val="50000"/>
                </a:schemeClr>
              </a:solidFill>
            </a:rPr>
            <a:t>qualitative</a:t>
          </a:r>
          <a:r>
            <a:rPr lang="en-US" sz="1400" i="1" dirty="0" smtClean="0">
              <a:solidFill>
                <a:schemeClr val="tx2"/>
              </a:solidFill>
            </a:rPr>
            <a:t>)</a:t>
          </a:r>
          <a:r>
            <a:rPr lang="en-US" sz="1400" i="1" dirty="0" smtClean="0">
              <a:solidFill>
                <a:schemeClr val="accent5">
                  <a:lumMod val="50000"/>
                </a:schemeClr>
              </a:solidFill>
            </a:rPr>
            <a:t> first</a:t>
          </a:r>
          <a:r>
            <a:rPr lang="en-US" sz="1400" dirty="0" smtClean="0">
              <a:solidFill>
                <a:schemeClr val="tx2"/>
              </a:solidFill>
            </a:rPr>
            <a:t>, identify potential patterns, </a:t>
          </a:r>
          <a:r>
            <a:rPr lang="en-US" sz="1400" i="1" dirty="0" smtClean="0">
              <a:solidFill>
                <a:schemeClr val="accent5">
                  <a:lumMod val="50000"/>
                </a:schemeClr>
              </a:solidFill>
            </a:rPr>
            <a:t>then do </a:t>
          </a:r>
          <a:r>
            <a:rPr lang="en-US" sz="1400" dirty="0" smtClean="0">
              <a:solidFill>
                <a:schemeClr val="tx2"/>
              </a:solidFill>
            </a:rPr>
            <a:t>a survey (</a:t>
          </a:r>
          <a:r>
            <a:rPr lang="en-US" sz="1400" dirty="0" smtClean="0">
              <a:solidFill>
                <a:schemeClr val="accent5">
                  <a:lumMod val="50000"/>
                </a:schemeClr>
              </a:solidFill>
            </a:rPr>
            <a:t>quantitative</a:t>
          </a:r>
          <a:r>
            <a:rPr lang="en-US" sz="1400" dirty="0" smtClean="0">
              <a:solidFill>
                <a:schemeClr val="tx2"/>
              </a:solidFill>
            </a:rPr>
            <a:t>) to validate any patterns.</a:t>
          </a:r>
          <a:endParaRPr lang="en-US" sz="1400" dirty="0">
            <a:solidFill>
              <a:schemeClr val="tx2"/>
            </a:solidFill>
          </a:endParaRPr>
        </a:p>
      </dgm:t>
    </dgm:pt>
    <dgm:pt modelId="{3533D544-00AF-405E-BABE-35FAD08C51D0}" type="parTrans" cxnId="{701E84D0-AE9F-418D-8174-3839145B626B}">
      <dgm:prSet/>
      <dgm:spPr/>
      <dgm:t>
        <a:bodyPr/>
        <a:lstStyle/>
        <a:p>
          <a:endParaRPr lang="en-US"/>
        </a:p>
      </dgm:t>
    </dgm:pt>
    <dgm:pt modelId="{84AFBCD2-07E5-4514-A390-4B2BCF62C1B1}" type="sibTrans" cxnId="{701E84D0-AE9F-418D-8174-3839145B626B}">
      <dgm:prSet/>
      <dgm:spPr/>
      <dgm:t>
        <a:bodyPr/>
        <a:lstStyle/>
        <a:p>
          <a:endParaRPr lang="en-US"/>
        </a:p>
      </dgm:t>
    </dgm:pt>
    <dgm:pt modelId="{E0934D29-D170-4F41-84A2-7164E7F9EB47}">
      <dgm:prSet phldrT="[Text]" custT="1"/>
      <dgm:spPr/>
      <dgm:t>
        <a:bodyPr/>
        <a:lstStyle/>
        <a:p>
          <a:r>
            <a:rPr lang="en-US" sz="1400" dirty="0" smtClean="0">
              <a:solidFill>
                <a:schemeClr val="tx2"/>
              </a:solidFill>
            </a:rPr>
            <a:t>Explore</a:t>
          </a:r>
          <a:r>
            <a:rPr lang="en-US" sz="1400" i="1" dirty="0" smtClean="0">
              <a:solidFill>
                <a:schemeClr val="accent5">
                  <a:lumMod val="50000"/>
                </a:schemeClr>
              </a:solidFill>
            </a:rPr>
            <a:t> potential </a:t>
          </a:r>
          <a:r>
            <a:rPr lang="en-US" sz="1400" dirty="0" smtClean="0">
              <a:solidFill>
                <a:schemeClr val="tx2"/>
              </a:solidFill>
            </a:rPr>
            <a:t>patterns with a qualitative method and </a:t>
          </a:r>
          <a:r>
            <a:rPr lang="en-US" sz="1400" i="1" dirty="0" smtClean="0">
              <a:solidFill>
                <a:schemeClr val="accent5">
                  <a:lumMod val="50000"/>
                </a:schemeClr>
              </a:solidFill>
            </a:rPr>
            <a:t>then verify </a:t>
          </a:r>
          <a:r>
            <a:rPr lang="en-US" sz="1400" dirty="0" smtClean="0">
              <a:solidFill>
                <a:schemeClr val="tx2"/>
              </a:solidFill>
            </a:rPr>
            <a:t>the patterns with a quantitative follow-up. </a:t>
          </a:r>
          <a:endParaRPr lang="en-US" sz="1400" dirty="0">
            <a:solidFill>
              <a:schemeClr val="tx2"/>
            </a:solidFill>
          </a:endParaRPr>
        </a:p>
      </dgm:t>
    </dgm:pt>
    <dgm:pt modelId="{53F576BF-102A-4DFA-ADB6-8830F73F3C89}" type="parTrans" cxnId="{C348BF5A-F09D-43FB-BD97-D728DD122C28}">
      <dgm:prSet/>
      <dgm:spPr/>
      <dgm:t>
        <a:bodyPr/>
        <a:lstStyle/>
        <a:p>
          <a:endParaRPr lang="en-US"/>
        </a:p>
      </dgm:t>
    </dgm:pt>
    <dgm:pt modelId="{356BDA00-199B-498F-902F-85E13FCA40C9}" type="sibTrans" cxnId="{C348BF5A-F09D-43FB-BD97-D728DD122C28}">
      <dgm:prSet/>
      <dgm:spPr/>
      <dgm:t>
        <a:bodyPr/>
        <a:lstStyle/>
        <a:p>
          <a:endParaRPr lang="en-US"/>
        </a:p>
      </dgm:t>
    </dgm:pt>
    <dgm:pt modelId="{518E9714-0E4A-4EF1-A11A-2772A615C814}" type="pres">
      <dgm:prSet presAssocID="{8A044F70-B6C4-40C4-B879-F41EA8D487A1}" presName="Name0" presStyleCnt="0">
        <dgm:presLayoutVars>
          <dgm:dir/>
          <dgm:animLvl val="lvl"/>
          <dgm:resizeHandles val="exact"/>
        </dgm:presLayoutVars>
      </dgm:prSet>
      <dgm:spPr/>
      <dgm:t>
        <a:bodyPr/>
        <a:lstStyle/>
        <a:p>
          <a:endParaRPr lang="en-US"/>
        </a:p>
      </dgm:t>
    </dgm:pt>
    <dgm:pt modelId="{B1CD79F9-31EA-4D76-8E85-52FE556A2C60}" type="pres">
      <dgm:prSet presAssocID="{1930360E-B066-4979-891B-9F6B2C4FB811}" presName="composite" presStyleCnt="0"/>
      <dgm:spPr/>
    </dgm:pt>
    <dgm:pt modelId="{41676414-CDDF-4DD1-AA59-C87DD70F60D4}" type="pres">
      <dgm:prSet presAssocID="{1930360E-B066-4979-891B-9F6B2C4FB811}" presName="parTx" presStyleLbl="alignNode1" presStyleIdx="0" presStyleCnt="2">
        <dgm:presLayoutVars>
          <dgm:chMax val="0"/>
          <dgm:chPref val="0"/>
          <dgm:bulletEnabled val="1"/>
        </dgm:presLayoutVars>
      </dgm:prSet>
      <dgm:spPr/>
      <dgm:t>
        <a:bodyPr/>
        <a:lstStyle/>
        <a:p>
          <a:endParaRPr lang="en-US"/>
        </a:p>
      </dgm:t>
    </dgm:pt>
    <dgm:pt modelId="{BDCF6B4E-B481-4425-B774-C7106508CD75}" type="pres">
      <dgm:prSet presAssocID="{1930360E-B066-4979-891B-9F6B2C4FB811}" presName="desTx" presStyleLbl="alignAccFollowNode1" presStyleIdx="0" presStyleCnt="2">
        <dgm:presLayoutVars>
          <dgm:bulletEnabled val="1"/>
        </dgm:presLayoutVars>
      </dgm:prSet>
      <dgm:spPr/>
      <dgm:t>
        <a:bodyPr/>
        <a:lstStyle/>
        <a:p>
          <a:endParaRPr lang="en-US"/>
        </a:p>
      </dgm:t>
    </dgm:pt>
    <dgm:pt modelId="{CA32BE38-9854-40EB-86FD-576A2AF5A5AA}" type="pres">
      <dgm:prSet presAssocID="{5E50D0B1-E6BC-4EBD-B2EE-BA61987C01C9}" presName="space" presStyleCnt="0"/>
      <dgm:spPr/>
    </dgm:pt>
    <dgm:pt modelId="{B9216B5D-8805-48BA-90BF-35688A1BEAB0}" type="pres">
      <dgm:prSet presAssocID="{B734BF7F-4868-44A7-AF93-F012F402050D}" presName="composite" presStyleCnt="0"/>
      <dgm:spPr/>
    </dgm:pt>
    <dgm:pt modelId="{E13354E9-DA05-40C8-A95F-5961ECDB1184}" type="pres">
      <dgm:prSet presAssocID="{B734BF7F-4868-44A7-AF93-F012F402050D}" presName="parTx" presStyleLbl="alignNode1" presStyleIdx="1" presStyleCnt="2">
        <dgm:presLayoutVars>
          <dgm:chMax val="0"/>
          <dgm:chPref val="0"/>
          <dgm:bulletEnabled val="1"/>
        </dgm:presLayoutVars>
      </dgm:prSet>
      <dgm:spPr/>
      <dgm:t>
        <a:bodyPr/>
        <a:lstStyle/>
        <a:p>
          <a:endParaRPr lang="en-US"/>
        </a:p>
      </dgm:t>
    </dgm:pt>
    <dgm:pt modelId="{B6A316D1-ADF2-48BD-B98D-38C695BF2A2B}" type="pres">
      <dgm:prSet presAssocID="{B734BF7F-4868-44A7-AF93-F012F402050D}" presName="desTx" presStyleLbl="alignAccFollowNode1" presStyleIdx="1" presStyleCnt="2">
        <dgm:presLayoutVars>
          <dgm:bulletEnabled val="1"/>
        </dgm:presLayoutVars>
      </dgm:prSet>
      <dgm:spPr/>
      <dgm:t>
        <a:bodyPr/>
        <a:lstStyle/>
        <a:p>
          <a:endParaRPr lang="en-US"/>
        </a:p>
      </dgm:t>
    </dgm:pt>
  </dgm:ptLst>
  <dgm:cxnLst>
    <dgm:cxn modelId="{DFC584CD-DBCD-4095-99AC-32BD2EFD4D54}" type="presOf" srcId="{8A044F70-B6C4-40C4-B879-F41EA8D487A1}" destId="{518E9714-0E4A-4EF1-A11A-2772A615C814}" srcOrd="0" destOrd="0" presId="urn:microsoft.com/office/officeart/2005/8/layout/hList1"/>
    <dgm:cxn modelId="{DDC5DDFA-A0F4-45FD-B113-1FD45986E66D}" srcId="{8A044F70-B6C4-40C4-B879-F41EA8D487A1}" destId="{B734BF7F-4868-44A7-AF93-F012F402050D}" srcOrd="1" destOrd="0" parTransId="{B89A120E-6DFE-48FD-8FEF-C9E77C39C8A9}" sibTransId="{DEA6705D-810A-4F60-8F43-653083860260}"/>
    <dgm:cxn modelId="{29C81F87-74B4-4903-B13C-632DF4F6AF7C}" srcId="{8A044F70-B6C4-40C4-B879-F41EA8D487A1}" destId="{1930360E-B066-4979-891B-9F6B2C4FB811}" srcOrd="0" destOrd="0" parTransId="{E73D1D3C-01E8-4791-9031-4511378092A2}" sibTransId="{5E50D0B1-E6BC-4EBD-B2EE-BA61987C01C9}"/>
    <dgm:cxn modelId="{8B31341C-6E6F-4A99-B4EB-CFAFB0D8DEA5}" type="presOf" srcId="{086CA1BD-BC80-4734-86BF-768F2548D476}" destId="{B6A316D1-ADF2-48BD-B98D-38C695BF2A2B}" srcOrd="0" destOrd="0" presId="urn:microsoft.com/office/officeart/2005/8/layout/hList1"/>
    <dgm:cxn modelId="{701E84D0-AE9F-418D-8174-3839145B626B}" srcId="{B734BF7F-4868-44A7-AF93-F012F402050D}" destId="{086CA1BD-BC80-4734-86BF-768F2548D476}" srcOrd="0" destOrd="0" parTransId="{3533D544-00AF-405E-BABE-35FAD08C51D0}" sibTransId="{84AFBCD2-07E5-4514-A390-4B2BCF62C1B1}"/>
    <dgm:cxn modelId="{2CD8D523-582F-4024-BDAC-9C98F6FCDCB9}" type="presOf" srcId="{E0934D29-D170-4F41-84A2-7164E7F9EB47}" destId="{BDCF6B4E-B481-4425-B774-C7106508CD75}" srcOrd="0" destOrd="0" presId="urn:microsoft.com/office/officeart/2005/8/layout/hList1"/>
    <dgm:cxn modelId="{A889FBFC-DCD6-462A-B320-702960F6E3A1}" type="presOf" srcId="{B734BF7F-4868-44A7-AF93-F012F402050D}" destId="{E13354E9-DA05-40C8-A95F-5961ECDB1184}" srcOrd="0" destOrd="0" presId="urn:microsoft.com/office/officeart/2005/8/layout/hList1"/>
    <dgm:cxn modelId="{41AC465C-D554-42BC-B2CA-360551424B92}" type="presOf" srcId="{1930360E-B066-4979-891B-9F6B2C4FB811}" destId="{41676414-CDDF-4DD1-AA59-C87DD70F60D4}" srcOrd="0" destOrd="0" presId="urn:microsoft.com/office/officeart/2005/8/layout/hList1"/>
    <dgm:cxn modelId="{C348BF5A-F09D-43FB-BD97-D728DD122C28}" srcId="{1930360E-B066-4979-891B-9F6B2C4FB811}" destId="{E0934D29-D170-4F41-84A2-7164E7F9EB47}" srcOrd="0" destOrd="0" parTransId="{53F576BF-102A-4DFA-ADB6-8830F73F3C89}" sibTransId="{356BDA00-199B-498F-902F-85E13FCA40C9}"/>
    <dgm:cxn modelId="{E914EEAC-2C42-4193-BDA9-67AF5F3E3746}" type="presParOf" srcId="{518E9714-0E4A-4EF1-A11A-2772A615C814}" destId="{B1CD79F9-31EA-4D76-8E85-52FE556A2C60}" srcOrd="0" destOrd="0" presId="urn:microsoft.com/office/officeart/2005/8/layout/hList1"/>
    <dgm:cxn modelId="{3189C849-E77A-49FF-9F7B-D410812EDE48}" type="presParOf" srcId="{B1CD79F9-31EA-4D76-8E85-52FE556A2C60}" destId="{41676414-CDDF-4DD1-AA59-C87DD70F60D4}" srcOrd="0" destOrd="0" presId="urn:microsoft.com/office/officeart/2005/8/layout/hList1"/>
    <dgm:cxn modelId="{9CFA32FB-F749-42C2-82F6-46C4FBC1E546}" type="presParOf" srcId="{B1CD79F9-31EA-4D76-8E85-52FE556A2C60}" destId="{BDCF6B4E-B481-4425-B774-C7106508CD75}" srcOrd="1" destOrd="0" presId="urn:microsoft.com/office/officeart/2005/8/layout/hList1"/>
    <dgm:cxn modelId="{12682C10-8F87-47A4-94F5-0A20602C444A}" type="presParOf" srcId="{518E9714-0E4A-4EF1-A11A-2772A615C814}" destId="{CA32BE38-9854-40EB-86FD-576A2AF5A5AA}" srcOrd="1" destOrd="0" presId="urn:microsoft.com/office/officeart/2005/8/layout/hList1"/>
    <dgm:cxn modelId="{37F5A981-278C-4C5D-94F0-377C0FF48A21}" type="presParOf" srcId="{518E9714-0E4A-4EF1-A11A-2772A615C814}" destId="{B9216B5D-8805-48BA-90BF-35688A1BEAB0}" srcOrd="2" destOrd="0" presId="urn:microsoft.com/office/officeart/2005/8/layout/hList1"/>
    <dgm:cxn modelId="{75431035-C12A-4A17-A88E-B41EA9D67BE2}" type="presParOf" srcId="{B9216B5D-8805-48BA-90BF-35688A1BEAB0}" destId="{E13354E9-DA05-40C8-A95F-5961ECDB1184}" srcOrd="0" destOrd="0" presId="urn:microsoft.com/office/officeart/2005/8/layout/hList1"/>
    <dgm:cxn modelId="{1A99C40A-12C3-420B-A969-9BB6E0C14267}" type="presParOf" srcId="{B9216B5D-8805-48BA-90BF-35688A1BEAB0}" destId="{B6A316D1-ADF2-48BD-B98D-38C695BF2A2B}"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FB337256-5764-4897-8A0D-519863F02C36}" type="slidenum">
              <a:rPr lang="en-US" smtClean="0"/>
              <a:pPr/>
              <a:t>‹#›</a:t>
            </a:fld>
            <a:endParaRPr lang="en-US"/>
          </a:p>
        </p:txBody>
      </p:sp>
    </p:spTree>
    <p:extLst>
      <p:ext uri="{BB962C8B-B14F-4D97-AF65-F5344CB8AC3E}">
        <p14:creationId xmlns:p14="http://schemas.microsoft.com/office/powerpoint/2010/main" xmlns="" val="3496837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255713" y="720725"/>
            <a:ext cx="4803775"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100">
                <a:latin typeface="Arial" pitchFamily="34" charset="0"/>
                <a:cs typeface="Arial" pitchFamily="34" charset="0"/>
              </a:defRPr>
            </a:lvl1pPr>
          </a:lstStyle>
          <a:p>
            <a:fld id="{3EAC45AD-F9E6-458A-BF6F-64090D6C3C5E}" type="slidenum">
              <a:rPr lang="en-US" smtClean="0"/>
              <a:pPr/>
              <a:t>‹#›</a:t>
            </a:fld>
            <a:endParaRPr lang="en-US" dirty="0"/>
          </a:p>
        </p:txBody>
      </p:sp>
      <p:sp>
        <p:nvSpPr>
          <p:cNvPr id="8" name="Footer Placeholder 7"/>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Tree>
    <p:extLst>
      <p:ext uri="{BB962C8B-B14F-4D97-AF65-F5344CB8AC3E}">
        <p14:creationId xmlns:p14="http://schemas.microsoft.com/office/powerpoint/2010/main" xmlns="" val="919898691"/>
      </p:ext>
    </p:extLst>
  </p:cSld>
  <p:clrMap bg1="lt1" tx1="dk1" bg2="lt2" tx2="dk2" accent1="accent1" accent2="accent2" accent3="accent3" accent4="accent4" accent5="accent5" accent6="accent6" hlink="hlink" folHlink="folHlink"/>
  <p:notesStyle>
    <a:lvl1pPr marL="0" algn="l" defTabSz="609722" rtl="0" eaLnBrk="1" latinLnBrk="0" hangingPunct="1">
      <a:defRPr sz="1200" kern="1200">
        <a:solidFill>
          <a:schemeClr val="tx1"/>
        </a:solidFill>
        <a:latin typeface="+mn-lt"/>
        <a:ea typeface="+mn-ea"/>
        <a:cs typeface="+mn-cs"/>
      </a:defRPr>
    </a:lvl1pPr>
    <a:lvl2pPr marL="304861" algn="l" defTabSz="609722" rtl="0" eaLnBrk="1" latinLnBrk="0" hangingPunct="1">
      <a:defRPr sz="1200" kern="1200">
        <a:solidFill>
          <a:schemeClr val="tx1"/>
        </a:solidFill>
        <a:latin typeface="+mn-lt"/>
        <a:ea typeface="+mn-ea"/>
        <a:cs typeface="+mn-cs"/>
      </a:defRPr>
    </a:lvl2pPr>
    <a:lvl3pPr marL="609722" algn="l" defTabSz="609722" rtl="0" eaLnBrk="1" latinLnBrk="0" hangingPunct="1">
      <a:defRPr sz="1200" kern="1200">
        <a:solidFill>
          <a:schemeClr val="tx1"/>
        </a:solidFill>
        <a:latin typeface="+mn-lt"/>
        <a:ea typeface="+mn-ea"/>
        <a:cs typeface="+mn-cs"/>
      </a:defRPr>
    </a:lvl3pPr>
    <a:lvl4pPr marL="914583" algn="l" defTabSz="609722" rtl="0" eaLnBrk="1" latinLnBrk="0" hangingPunct="1">
      <a:defRPr sz="1200" kern="1200">
        <a:solidFill>
          <a:schemeClr val="tx1"/>
        </a:solidFill>
        <a:latin typeface="+mn-lt"/>
        <a:ea typeface="+mn-ea"/>
        <a:cs typeface="+mn-cs"/>
      </a:defRPr>
    </a:lvl4pPr>
    <a:lvl5pPr marL="1219444" algn="l" defTabSz="609722" rtl="0" eaLnBrk="1" latinLnBrk="0" hangingPunct="1">
      <a:defRPr sz="1200" kern="1200">
        <a:solidFill>
          <a:schemeClr val="tx1"/>
        </a:solidFill>
        <a:latin typeface="+mn-lt"/>
        <a:ea typeface="+mn-ea"/>
        <a:cs typeface="+mn-cs"/>
      </a:defRPr>
    </a:lvl5pPr>
    <a:lvl6pPr marL="1524305" algn="l" defTabSz="609722" rtl="0" eaLnBrk="1" latinLnBrk="0" hangingPunct="1">
      <a:defRPr sz="800" kern="1200">
        <a:solidFill>
          <a:schemeClr val="tx1"/>
        </a:solidFill>
        <a:latin typeface="+mn-lt"/>
        <a:ea typeface="+mn-ea"/>
        <a:cs typeface="+mn-cs"/>
      </a:defRPr>
    </a:lvl6pPr>
    <a:lvl7pPr marL="1829166" algn="l" defTabSz="609722" rtl="0" eaLnBrk="1" latinLnBrk="0" hangingPunct="1">
      <a:defRPr sz="800" kern="1200">
        <a:solidFill>
          <a:schemeClr val="tx1"/>
        </a:solidFill>
        <a:latin typeface="+mn-lt"/>
        <a:ea typeface="+mn-ea"/>
        <a:cs typeface="+mn-cs"/>
      </a:defRPr>
    </a:lvl7pPr>
    <a:lvl8pPr marL="2134027" algn="l" defTabSz="609722" rtl="0" eaLnBrk="1" latinLnBrk="0" hangingPunct="1">
      <a:defRPr sz="800" kern="1200">
        <a:solidFill>
          <a:schemeClr val="tx1"/>
        </a:solidFill>
        <a:latin typeface="+mn-lt"/>
        <a:ea typeface="+mn-ea"/>
        <a:cs typeface="+mn-cs"/>
      </a:defRPr>
    </a:lvl8pPr>
    <a:lvl9pPr marL="2438888" algn="l" defTabSz="609722"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3" Type="http://schemas.openxmlformats.org/officeDocument/2006/relationships/hyperlink" Target="http://www.cdc.gov/asthma/program_eval/webinar2.htm" TargetMode="External"/><Relationship Id="rId2" Type="http://schemas.openxmlformats.org/officeDocument/2006/relationships/slide" Target="../slides/slide45.xml"/><Relationship Id="rId1" Type="http://schemas.openxmlformats.org/officeDocument/2006/relationships/notesMaster" Target="../notesMasters/notesMaster1.xml"/><Relationship Id="rId4" Type="http://schemas.openxmlformats.org/officeDocument/2006/relationships/hyperlink" Target="http://www.cdc.gov/asthma/program_eval/evaluation_webinar.htm"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644537">
              <a:defRPr/>
            </a:pPr>
            <a:r>
              <a:rPr lang="en-US" sz="1300" dirty="0" smtClean="0"/>
              <a:t>Now I’m going to jump in to mixed methods as a special case of how we may get a collection of choices.  </a:t>
            </a:r>
          </a:p>
          <a:p>
            <a:endParaRPr lang="en-US" sz="11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4145280" y="9121140"/>
            <a:ext cx="3169920" cy="480060"/>
          </a:xfrm>
          <a:prstGeom prst="rect">
            <a:avLst/>
          </a:prstGeom>
          <a:noFill/>
          <a:ln w="9525">
            <a:noFill/>
            <a:miter lim="800000"/>
            <a:headEnd/>
            <a:tailEnd/>
          </a:ln>
        </p:spPr>
        <p:txBody>
          <a:bodyPr lIns="96656" tIns="48328" rIns="96656" bIns="48328" anchor="b"/>
          <a:lstStyle/>
          <a:p>
            <a:pPr algn="r" eaLnBrk="0" hangingPunct="0">
              <a:lnSpc>
                <a:spcPct val="100000"/>
              </a:lnSpc>
              <a:spcBef>
                <a:spcPct val="0"/>
              </a:spcBef>
              <a:buClrTx/>
              <a:buSzTx/>
              <a:buFont typeface="Wingdings" pitchFamily="2" charset="2"/>
              <a:buNone/>
            </a:pPr>
            <a:fld id="{741587C2-1671-42BC-844D-521E782BF0B4}" type="slidenum">
              <a:rPr lang="en-US" sz="1300">
                <a:latin typeface="Times" pitchFamily="18" charset="0"/>
              </a:rPr>
              <a:pPr algn="r" eaLnBrk="0" hangingPunct="0">
                <a:lnSpc>
                  <a:spcPct val="100000"/>
                </a:lnSpc>
                <a:spcBef>
                  <a:spcPct val="0"/>
                </a:spcBef>
                <a:buClrTx/>
                <a:buSzTx/>
                <a:buFont typeface="Wingdings" pitchFamily="2" charset="2"/>
                <a:buNone/>
              </a:pPr>
              <a:t>10</a:t>
            </a:fld>
            <a:endParaRPr lang="en-US" sz="1300" dirty="0">
              <a:latin typeface="Times" pitchFamily="18" charset="0"/>
            </a:endParaRPr>
          </a:p>
        </p:txBody>
      </p:sp>
      <p:sp>
        <p:nvSpPr>
          <p:cNvPr id="39940" name="Rectangle 3"/>
          <p:cNvSpPr>
            <a:spLocks noGrp="1" noChangeArrowheads="1"/>
          </p:cNvSpPr>
          <p:nvPr>
            <p:ph type="body" idx="1"/>
          </p:nvPr>
        </p:nvSpPr>
        <p:spPr/>
        <p:txBody>
          <a:bodyPr>
            <a:normAutofit/>
          </a:bodyPr>
          <a:lstStyle/>
          <a:p>
            <a:r>
              <a:rPr lang="en-US" sz="1300" dirty="0" smtClean="0"/>
              <a:t>Again, the evaluation standards come to the rescue here.  So here’s some standard ways that we usually make decisions about which of those methods to use.  First thing is the context.  So when I’m doing an evaluation, I get to the data collection phase, I’m always asking at least these three questions.  How soon do I need the results? And that’s going to point me to some methods more than others.  How much resources can I really put into this, how much is it </a:t>
            </a:r>
            <a:r>
              <a:rPr lang="en-US" sz="1300" dirty="0" err="1" smtClean="0"/>
              <a:t>gonna</a:t>
            </a:r>
            <a:r>
              <a:rPr lang="en-US" sz="1300" dirty="0" smtClean="0"/>
              <a:t> cost? And that’s </a:t>
            </a:r>
            <a:r>
              <a:rPr lang="en-US" sz="1300" dirty="0" err="1" smtClean="0"/>
              <a:t>gonna</a:t>
            </a:r>
            <a:r>
              <a:rPr lang="en-US" sz="1300" dirty="0" smtClean="0"/>
              <a:t> point me to some sources as opposed to others.  And then the ethical quandary.  Even if it’s the best method possible, is there an ethical issue about this?  So, for example, there’s some phenomenon which probably should be collected by survey but unless I can promise absolute confidentiality, the survey would be unethical to do and I have to look for another method.  Covert observation; as I said before, absolutely the best way to collect certain things these days there’s just too much ethical quandary for it, so even if that’s the best way to do it, the ethics stand in my way.  </a:t>
            </a:r>
            <a:endParaRPr lang="en-US" sz="1300" dirty="0"/>
          </a:p>
        </p:txBody>
      </p:sp>
      <p:sp>
        <p:nvSpPr>
          <p:cNvPr id="6" name="Slide Image Placeholder 5"/>
          <p:cNvSpPr>
            <a:spLocks noGrp="1" noRot="1" noChangeAspect="1"/>
          </p:cNvSpPr>
          <p:nvPr>
            <p:ph type="sldImg"/>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4145280" y="9121140"/>
            <a:ext cx="3169920" cy="480060"/>
          </a:xfrm>
          <a:prstGeom prst="rect">
            <a:avLst/>
          </a:prstGeom>
          <a:noFill/>
          <a:ln w="9525">
            <a:noFill/>
            <a:miter lim="800000"/>
            <a:headEnd/>
            <a:tailEnd/>
          </a:ln>
        </p:spPr>
        <p:txBody>
          <a:bodyPr lIns="96656" tIns="48328" rIns="96656" bIns="48328" anchor="b"/>
          <a:lstStyle/>
          <a:p>
            <a:pPr algn="r" eaLnBrk="0" hangingPunct="0">
              <a:lnSpc>
                <a:spcPct val="100000"/>
              </a:lnSpc>
              <a:spcBef>
                <a:spcPct val="0"/>
              </a:spcBef>
              <a:buClrTx/>
              <a:buSzTx/>
              <a:buFont typeface="Wingdings" pitchFamily="2" charset="2"/>
              <a:buNone/>
            </a:pPr>
            <a:fld id="{741587C2-1671-42BC-844D-521E782BF0B4}" type="slidenum">
              <a:rPr lang="en-US" sz="1300">
                <a:latin typeface="Times" pitchFamily="18" charset="0"/>
              </a:rPr>
              <a:pPr algn="r" eaLnBrk="0" hangingPunct="0">
                <a:lnSpc>
                  <a:spcPct val="100000"/>
                </a:lnSpc>
                <a:spcBef>
                  <a:spcPct val="0"/>
                </a:spcBef>
                <a:buClrTx/>
                <a:buSzTx/>
                <a:buFont typeface="Wingdings" pitchFamily="2" charset="2"/>
                <a:buNone/>
              </a:pPr>
              <a:t>11</a:t>
            </a:fld>
            <a:endParaRPr lang="en-US" sz="1300" dirty="0">
              <a:latin typeface="Times" pitchFamily="18" charset="0"/>
            </a:endParaRPr>
          </a:p>
        </p:txBody>
      </p:sp>
      <p:sp>
        <p:nvSpPr>
          <p:cNvPr id="39940" name="Rectangle 3"/>
          <p:cNvSpPr>
            <a:spLocks noGrp="1" noChangeArrowheads="1"/>
          </p:cNvSpPr>
          <p:nvPr>
            <p:ph type="body" idx="1"/>
          </p:nvPr>
        </p:nvSpPr>
        <p:spPr/>
        <p:txBody>
          <a:bodyPr>
            <a:normAutofit/>
          </a:bodyPr>
          <a:lstStyle/>
          <a:p>
            <a:r>
              <a:rPr lang="en-US" sz="1300" dirty="0" smtClean="0"/>
              <a:t>The second domain I look at when I’m trying to make these choices is something about the content to be measured.  What’s the nature of the question I’m looking at?  So the first one is the sensitivity of the issue.  Am I asking a sensitive question or a question where people are likely to give an accurate response; they’re not going to be distorted by the opinions of others?  </a:t>
            </a:r>
            <a:endParaRPr lang="en-US" sz="1300" dirty="0"/>
          </a:p>
        </p:txBody>
      </p:sp>
      <p:sp>
        <p:nvSpPr>
          <p:cNvPr id="6" name="Slide Image Placeholder 5"/>
          <p:cNvSpPr>
            <a:spLocks noGrp="1" noRot="1" noChangeAspect="1"/>
          </p:cNvSpPr>
          <p:nvPr>
            <p:ph type="sldImg"/>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4145280" y="9121140"/>
            <a:ext cx="3169920" cy="480060"/>
          </a:xfrm>
          <a:prstGeom prst="rect">
            <a:avLst/>
          </a:prstGeom>
          <a:noFill/>
          <a:ln w="9525">
            <a:noFill/>
            <a:miter lim="800000"/>
            <a:headEnd/>
            <a:tailEnd/>
          </a:ln>
        </p:spPr>
        <p:txBody>
          <a:bodyPr lIns="96656" tIns="48328" rIns="96656" bIns="48328" anchor="b"/>
          <a:lstStyle/>
          <a:p>
            <a:pPr algn="r" eaLnBrk="0" hangingPunct="0">
              <a:lnSpc>
                <a:spcPct val="100000"/>
              </a:lnSpc>
              <a:spcBef>
                <a:spcPct val="0"/>
              </a:spcBef>
              <a:buClrTx/>
              <a:buSzTx/>
              <a:buFont typeface="Wingdings" pitchFamily="2" charset="2"/>
              <a:buNone/>
            </a:pPr>
            <a:fld id="{741587C2-1671-42BC-844D-521E782BF0B4}" type="slidenum">
              <a:rPr lang="en-US" sz="1300">
                <a:latin typeface="Times" pitchFamily="18" charset="0"/>
              </a:rPr>
              <a:pPr algn="r" eaLnBrk="0" hangingPunct="0">
                <a:lnSpc>
                  <a:spcPct val="100000"/>
                </a:lnSpc>
                <a:spcBef>
                  <a:spcPct val="0"/>
                </a:spcBef>
                <a:buClrTx/>
                <a:buSzTx/>
                <a:buFont typeface="Wingdings" pitchFamily="2" charset="2"/>
                <a:buNone/>
              </a:pPr>
              <a:t>12</a:t>
            </a:fld>
            <a:endParaRPr lang="en-US" sz="1300" dirty="0">
              <a:latin typeface="Times" pitchFamily="18" charset="0"/>
            </a:endParaRPr>
          </a:p>
        </p:txBody>
      </p:sp>
      <p:sp>
        <p:nvSpPr>
          <p:cNvPr id="39940" name="Rectangle 3"/>
          <p:cNvSpPr>
            <a:spLocks noGrp="1" noChangeArrowheads="1"/>
          </p:cNvSpPr>
          <p:nvPr>
            <p:ph type="body" idx="1"/>
          </p:nvPr>
        </p:nvSpPr>
        <p:spPr/>
        <p:txBody>
          <a:bodyPr>
            <a:normAutofit/>
          </a:bodyPr>
          <a:lstStyle/>
          <a:p>
            <a:r>
              <a:rPr lang="en-US" dirty="0" smtClean="0"/>
              <a:t>The Hawthorn effect is not unlike that, and that means that’s an issue of obtrusiveness/unobtrusiveness and it comes from some ancient studies in the 1930’s of worker productivity where they varied different dimensions of the work setting, concluded after awhile that worker productivity went up no matter what they changed.  They changed the lighting, worker productivity went up, then it came down.  They changed the heat and it went up and then came down.  Changed the number of snacks, it went up and then they came down.  And they concluded in the end what the workers were responding to was being observed and not responding to any of the changes having to do with the intervention.  So sometimes the content we’re measuring, we’ve got to ask ourselves is this the kind of thing where the act of being measured is </a:t>
            </a:r>
            <a:r>
              <a:rPr lang="en-US" dirty="0" err="1" smtClean="0"/>
              <a:t>gonna</a:t>
            </a:r>
            <a:r>
              <a:rPr lang="en-US" dirty="0" smtClean="0"/>
              <a:t> cause someone to distort their response?  Now that most often comes up when an issue is sensitive, but we’ll see sometimes that with sensitivity of the issue we worry about this Hawthorn idea, this obtrusiveness, and other times we don’t.  </a:t>
            </a:r>
            <a:endParaRPr lang="en-US" dirty="0"/>
          </a:p>
        </p:txBody>
      </p:sp>
      <p:sp>
        <p:nvSpPr>
          <p:cNvPr id="6" name="Slide Image Placeholder 5"/>
          <p:cNvSpPr>
            <a:spLocks noGrp="1" noRot="1" noChangeAspect="1"/>
          </p:cNvSpPr>
          <p:nvPr>
            <p:ph type="sldImg"/>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4145280" y="9121140"/>
            <a:ext cx="3169920" cy="480060"/>
          </a:xfrm>
          <a:prstGeom prst="rect">
            <a:avLst/>
          </a:prstGeom>
          <a:noFill/>
          <a:ln w="9525">
            <a:noFill/>
            <a:miter lim="800000"/>
            <a:headEnd/>
            <a:tailEnd/>
          </a:ln>
        </p:spPr>
        <p:txBody>
          <a:bodyPr lIns="96656" tIns="48328" rIns="96656" bIns="48328" anchor="b"/>
          <a:lstStyle/>
          <a:p>
            <a:pPr algn="r" eaLnBrk="0" hangingPunct="0">
              <a:lnSpc>
                <a:spcPct val="100000"/>
              </a:lnSpc>
              <a:spcBef>
                <a:spcPct val="0"/>
              </a:spcBef>
              <a:buClrTx/>
              <a:buSzTx/>
              <a:buFont typeface="Wingdings" pitchFamily="2" charset="2"/>
              <a:buNone/>
            </a:pPr>
            <a:fld id="{741587C2-1671-42BC-844D-521E782BF0B4}" type="slidenum">
              <a:rPr lang="en-US" sz="1300">
                <a:latin typeface="Times" pitchFamily="18" charset="0"/>
              </a:rPr>
              <a:pPr algn="r" eaLnBrk="0" hangingPunct="0">
                <a:lnSpc>
                  <a:spcPct val="100000"/>
                </a:lnSpc>
                <a:spcBef>
                  <a:spcPct val="0"/>
                </a:spcBef>
                <a:buClrTx/>
                <a:buSzTx/>
                <a:buFont typeface="Wingdings" pitchFamily="2" charset="2"/>
                <a:buNone/>
              </a:pPr>
              <a:t>13</a:t>
            </a:fld>
            <a:endParaRPr lang="en-US" sz="1300" dirty="0">
              <a:latin typeface="Times" pitchFamily="18" charset="0"/>
            </a:endParaRPr>
          </a:p>
        </p:txBody>
      </p:sp>
      <p:sp>
        <p:nvSpPr>
          <p:cNvPr id="39940" name="Rectangle 3"/>
          <p:cNvSpPr>
            <a:spLocks noGrp="1" noChangeArrowheads="1"/>
          </p:cNvSpPr>
          <p:nvPr>
            <p:ph type="body" idx="1"/>
          </p:nvPr>
        </p:nvSpPr>
        <p:spPr/>
        <p:txBody>
          <a:bodyPr>
            <a:normAutofit/>
          </a:bodyPr>
          <a:lstStyle/>
          <a:p>
            <a:r>
              <a:rPr lang="en-US" sz="1300" dirty="0" smtClean="0"/>
              <a:t>The last two, validity and reliability, are a little bit different.  There are validity and reliability issues to any method of data collection, but sometimes when I look at the question I’m asking, I see that if I used this method it’s </a:t>
            </a:r>
            <a:r>
              <a:rPr lang="en-US" sz="1300" dirty="0" err="1" smtClean="0"/>
              <a:t>gonna</a:t>
            </a:r>
            <a:r>
              <a:rPr lang="en-US" sz="1300" dirty="0" smtClean="0"/>
              <a:t> be a lot harder to figure out if what I’m seeing is real or not versus using this method.  These validity/reliability issues are often also the lead in to when we do mixed methods or when we do what we call triangulation, using more than one method.</a:t>
            </a:r>
            <a:endParaRPr lang="en-US" sz="1300" dirty="0"/>
          </a:p>
        </p:txBody>
      </p:sp>
      <p:sp>
        <p:nvSpPr>
          <p:cNvPr id="6" name="Slide Image Placeholder 5"/>
          <p:cNvSpPr>
            <a:spLocks noGrp="1" noRot="1" noChangeAspect="1"/>
          </p:cNvSpPr>
          <p:nvPr>
            <p:ph type="sldImg"/>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4145280" y="9121140"/>
            <a:ext cx="3169920" cy="480060"/>
          </a:xfrm>
          <a:prstGeom prst="rect">
            <a:avLst/>
          </a:prstGeom>
          <a:noFill/>
          <a:ln w="9525">
            <a:noFill/>
            <a:miter lim="800000"/>
            <a:headEnd/>
            <a:tailEnd/>
          </a:ln>
        </p:spPr>
        <p:txBody>
          <a:bodyPr lIns="96656" tIns="48328" rIns="96656" bIns="48328" anchor="b"/>
          <a:lstStyle/>
          <a:p>
            <a:pPr algn="r" eaLnBrk="0" hangingPunct="0">
              <a:lnSpc>
                <a:spcPct val="100000"/>
              </a:lnSpc>
              <a:spcBef>
                <a:spcPct val="0"/>
              </a:spcBef>
              <a:buClrTx/>
              <a:buSzTx/>
              <a:buFont typeface="Wingdings" pitchFamily="2" charset="2"/>
              <a:buNone/>
            </a:pPr>
            <a:fld id="{741587C2-1671-42BC-844D-521E782BF0B4}" type="slidenum">
              <a:rPr lang="en-US" sz="1300">
                <a:latin typeface="Times" pitchFamily="18" charset="0"/>
              </a:rPr>
              <a:pPr algn="r" eaLnBrk="0" hangingPunct="0">
                <a:lnSpc>
                  <a:spcPct val="100000"/>
                </a:lnSpc>
                <a:spcBef>
                  <a:spcPct val="0"/>
                </a:spcBef>
                <a:buClrTx/>
                <a:buSzTx/>
                <a:buFont typeface="Wingdings" pitchFamily="2" charset="2"/>
                <a:buNone/>
              </a:pPr>
              <a:t>14</a:t>
            </a:fld>
            <a:endParaRPr lang="en-US" sz="1300" dirty="0">
              <a:latin typeface="Times" pitchFamily="18" charset="0"/>
            </a:endParaRPr>
          </a:p>
        </p:txBody>
      </p:sp>
      <p:sp>
        <p:nvSpPr>
          <p:cNvPr id="39940" name="Rectangle 3"/>
          <p:cNvSpPr>
            <a:spLocks noGrp="1" noChangeArrowheads="1"/>
          </p:cNvSpPr>
          <p:nvPr>
            <p:ph type="body" idx="1"/>
          </p:nvPr>
        </p:nvSpPr>
        <p:spPr/>
        <p:txBody>
          <a:bodyPr>
            <a:normAutofit/>
          </a:bodyPr>
          <a:lstStyle/>
          <a:p>
            <a:pPr defTabSz="644537">
              <a:defRPr/>
            </a:pPr>
            <a:r>
              <a:rPr lang="en-US" dirty="0" smtClean="0"/>
              <a:t>If I have validity and reliability concerns, no matter what method I’m </a:t>
            </a:r>
            <a:r>
              <a:rPr lang="en-US" dirty="0" err="1" smtClean="0"/>
              <a:t>gonna</a:t>
            </a:r>
            <a:r>
              <a:rPr lang="en-US" dirty="0" smtClean="0"/>
              <a:t> use, often the answer—this is how we’ll turn to the mixed methods in a second—is to use more than one method.  I may not feel really strongly that I’m getting a right answer from a single method like a survey.  But if I do a survey and I also do some observation; if I do a survey and it’s verified by something I see through some secondary analysis or whatever, then I feel a little bit more certain that I’m getting a valid and reliable response.</a:t>
            </a:r>
          </a:p>
          <a:p>
            <a:endParaRPr lang="en-US" dirty="0" smtClean="0"/>
          </a:p>
        </p:txBody>
      </p:sp>
      <p:sp>
        <p:nvSpPr>
          <p:cNvPr id="6" name="Slide Image Placeholder 5"/>
          <p:cNvSpPr>
            <a:spLocks noGrp="1" noRot="1" noChangeAspect="1"/>
          </p:cNvSpPr>
          <p:nvPr>
            <p:ph type="sldImg"/>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So first, the world’s shortest definition of mixed methods.  Mixed methods is a combination of at least one qualitative and at least one quantitative component in a single research project or program.  You set the basic definition, so when you’re mixing methods, it almost always implies that you’re pulling something from column A, the quantitative column, and column B, the qualitative column.  </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A different way to look at it is that it’s not only just pulling any old thing from column A and any old thing from column B, but that the choice is made intentionally to balance strengths and to avoid weaknesses.  And so you’ll see when we make mixed methods choices, a lot of times what we’re doing is saying here’s the weakness in this qualitative method; I can supplement that with this quantitative method, or here’s the weakness in this quantitative method by adding this qualitative piece I can circumvent that.  </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smtClean="0"/>
              <a:t>Now, why do we bother with mixed methods?  Almost always it depends upon what we’re trying to understand in the content or what we’re trying to understand in the context.  So when we use quantitative methods, what we buy with quantitative methods is we generally buy ourselves less time, less cost, we get a lot of researcher control in the process, quantitative data for good or ill, and probably less so today than a decade ago are usually viewed by peers as more “scientific”.  Generally the validity and reliability are a little easier to explain when doing quantitative methods, and quantitative methods can be used researcher control so you’ll see the spread, you’ll see the disparity of responses, etc., and so you can kind of look at what the variation and the variance is in a way that’s sort of harder to do with narrative data.  So this looks great and so you think, gosh, what possible reason would I ever veer from quantitative methods?  </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17</a:t>
            </a:fld>
            <a:endParaRPr lang="en-US" dirty="0"/>
          </a:p>
        </p:txBody>
      </p:sp>
    </p:spTree>
    <p:extLst>
      <p:ext uri="{BB962C8B-B14F-4D97-AF65-F5344CB8AC3E}">
        <p14:creationId xmlns:p14="http://schemas.microsoft.com/office/powerpoint/2010/main" xmlns="" val="23681130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644537">
              <a:defRPr/>
            </a:pPr>
            <a:r>
              <a:rPr lang="en-US" sz="1300" dirty="0" smtClean="0"/>
              <a:t>Well, when I go to qualitative methods, I generally go because the nature of what I’m trying to get at is less about point in time estimates or firm explanation of variance.  I’m trying to explore, I’m trying to describe, </a:t>
            </a:r>
          </a:p>
          <a:p>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644537">
              <a:defRPr/>
            </a:pPr>
            <a:r>
              <a:rPr lang="en-US" sz="1300" dirty="0" smtClean="0"/>
              <a:t>or I’m looking for induction or what we call surprise.  Sometimes surprises will jump out of me when I collect data quantitatively</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4145280" y="9121140"/>
            <a:ext cx="3169920" cy="480060"/>
          </a:xfrm>
          <a:prstGeom prst="rect">
            <a:avLst/>
          </a:prstGeom>
          <a:noFill/>
          <a:ln>
            <a:noFill/>
          </a:ln>
        </p:spPr>
        <p:txBody>
          <a:bodyPr vert="horz" wrap="square" lIns="96661" tIns="48331" rIns="96661" bIns="48331" anchor="b" anchorCtr="0" compatLnSpc="1"/>
          <a:lstStyle/>
          <a:p>
            <a:pPr algn="r" defTabSz="966612" fontAlgn="auto" hangingPunct="0">
              <a:spcBef>
                <a:spcPts val="0"/>
              </a:spcBef>
              <a:spcAft>
                <a:spcPts val="0"/>
              </a:spcAft>
              <a:defRPr sz="1800" b="0" i="0" u="none" strike="noStrike" kern="0" cap="none" spc="0" baseline="0">
                <a:solidFill>
                  <a:srgbClr val="000000"/>
                </a:solidFill>
                <a:uFillTx/>
              </a:defRPr>
            </a:pPr>
            <a:fld id="{055A2B44-F063-47B0-8B15-1CFEDF1437D0}" type="slidenum">
              <a:rPr/>
              <a:pPr algn="r" defTabSz="966612" fontAlgn="auto" hangingPunct="0">
                <a:spcBef>
                  <a:spcPts val="0"/>
                </a:spcBef>
                <a:spcAft>
                  <a:spcPts val="0"/>
                </a:spcAft>
                <a:defRPr sz="1800" b="0" i="0" u="none" strike="noStrike" kern="0" cap="none" spc="0" baseline="0">
                  <a:solidFill>
                    <a:srgbClr val="000000"/>
                  </a:solidFill>
                  <a:uFillTx/>
                </a:defRPr>
              </a:pPr>
              <a:t>2</a:t>
            </a:fld>
            <a:endParaRPr lang="en-US" sz="1300" dirty="0">
              <a:solidFill>
                <a:srgbClr val="000000"/>
              </a:solidFill>
              <a:latin typeface="Times" pitchFamily="18"/>
            </a:endParaRPr>
          </a:p>
        </p:txBody>
      </p:sp>
      <p:sp>
        <p:nvSpPr>
          <p:cNvPr id="4" name="Rectangle 3"/>
          <p:cNvSpPr txBox="1">
            <a:spLocks noGrp="1"/>
          </p:cNvSpPr>
          <p:nvPr>
            <p:ph type="body" sz="quarter" idx="1"/>
          </p:nvPr>
        </p:nvSpPr>
        <p:spPr/>
        <p:txBody>
          <a:bodyPr>
            <a:normAutofit/>
          </a:bodyPr>
          <a:lstStyle/>
          <a:p>
            <a:pPr defTabSz="644537">
              <a:defRPr/>
            </a:pPr>
            <a:r>
              <a:rPr lang="en-US" sz="1300" dirty="0" smtClean="0"/>
              <a:t>We’ll talk about rationale and options, challenges and how you make those choices of mixed methods. I brought a couple of very, very simple—I wouldn’t even call them case illustrations, they’re really just examples, and we’ll work those through.  </a:t>
            </a:r>
          </a:p>
          <a:p>
            <a:pPr lvl="0"/>
            <a:endParaRPr lang="en-US" sz="1100" dirty="0"/>
          </a:p>
        </p:txBody>
      </p:sp>
      <p:sp>
        <p:nvSpPr>
          <p:cNvPr id="6" name="Slide Image Placeholder 5"/>
          <p:cNvSpPr>
            <a:spLocks noGrp="1" noRot="1" noChangeAspect="1"/>
          </p:cNvSpPr>
          <p:nvPr>
            <p:ph type="sldImg"/>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US" dirty="0" smtClean="0"/>
              <a:t>but it’s much more common for me to get surprised or to learn patterns I wouldn’t have otherwise discovered when I’m asking a whole bunch of qualitative things.  </a:t>
            </a:r>
          </a:p>
          <a:p>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US" dirty="0" smtClean="0"/>
              <a:t>Now, hopefully this speaks to your life.  You may, gosh, what I do is I have this logic model and I have these performance measures so I’m always in quantitative mode.  But it’s not true when you look at what you’re trying to accomplish with a lot of the intervention we do with cancer or diabetes or heart disease or whatever.  Even if on a routine basis quantitative data solves it, almost always that quantitative data continues to raise questions for why is this going on? is there anything I can understand that will help me better understand why I’m not getting higher knowledge, attitude and belief? or why knowledge, attitude and belief is not more rapidly turning into behavior change.  </a:t>
            </a:r>
          </a:p>
          <a:p>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644537">
              <a:defRPr/>
            </a:pPr>
            <a:r>
              <a:rPr lang="en-US" sz="1300" dirty="0" smtClean="0"/>
              <a:t>So when do we resort to mixed methods?  That is when we decide that this combo of quantitative and qualitative is going to be the best way to go.  Here’s four of the most common functions that mixed methods will play or the most common added value of mixed methods.  And I’m mentioning all four of these because we’ll see that depending upon which of these reasons we’re using may lead us to one method as opposed to another or it may lead us to a certain order.  Do I do the quantitative thing first or do I do the qualitative thing first?  So the first is what we call corroboration.  I see something and I want to understand it more completely or more credibly.  So I see something but I don’t quite believe it, so I want to understand it.  That is triangulation.  It comes from surveying.  If you’ve ever seen surveyors measuring out a road, what they’ll usually do is stand on three or four different positions, measure the same thing but kind of look and see whether their measurements converge or not.  The same thing with corroboration.  I use more than one method because, you know, I’m really not sure that a survey is going to give me the valid data I’m looking for so let me add this method or this method.  If I’m seeing something that looks like the same answer, then I’m </a:t>
            </a:r>
            <a:r>
              <a:rPr lang="en-US" sz="1300" dirty="0" err="1" smtClean="0"/>
              <a:t>gonna</a:t>
            </a:r>
            <a:r>
              <a:rPr lang="en-US" sz="1300" dirty="0" smtClean="0"/>
              <a:t> feel like I have something defensible and valid.  The second reason is probably a more common one.  It’s clarification, and that is that we’re always surprised, “What the heck?  Only ex-percent of people did X, Y, and Z.  What is that about?”  So generally here we’re using mixed methods because we’re trying to clarify, we’re trying to understand more comprehensively or completely. </a:t>
            </a: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300" dirty="0" smtClean="0"/>
              <a:t>Explanation is almost the same thing.  We’re blindsided by our result or we just want to know the why or the what behind it.  So, for example, in the example I just gave of the domestic violence case I wanted to really understand what was going on in a case of domestic violence.  I wanted to understand more of what was going on in the situation.  So clearly I couldn’t get by just with the quantitative situation.  I probably could have with a 20-page questionnaire that would have been a really horrible thing that would never have gotten through human subjects review, but even that still would not have given me the control I need to be able to probe and understand.  And the final one is a lot like explanation but we call it exploration, and it’s when I really don’t understand much at all, I’m kind of charting new territory and I’m out there observing just trying to see if I see any patterns.  So our domestic violence case sort of lived in this land between explanation and exploration.  I picked people who had exhibited domestic violence or had an incident of domestic violence; I wanted to understand what was going on in that situation but what I was really doing was exploring.  I wanted to hear enough cases about enough instances with enough variation in how they turned out that I could start seeing inductively—what we call inductively—I could start seeing emerging some patterns.  You know what?  When the woman acts this way at the beginning of the incident, it doesn’t escalate.  When the woman acts this way, it does escalate.  That sort of observation.  Or when the man is like this, then the woman should do this.  Those are inductive observations and I can only get those by collecting a lot of the rich data in this situation.</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4145280" y="9121140"/>
            <a:ext cx="3169920" cy="480060"/>
          </a:xfrm>
          <a:prstGeom prst="rect">
            <a:avLst/>
          </a:prstGeom>
          <a:noFill/>
          <a:ln>
            <a:noFill/>
          </a:ln>
        </p:spPr>
        <p:txBody>
          <a:bodyPr vert="horz" wrap="square" lIns="96651" tIns="48331" rIns="96651" bIns="48331" anchor="b" anchorCtr="0" compatLnSpc="1"/>
          <a:lstStyle/>
          <a:p>
            <a:pPr algn="r" defTabSz="966612" fontAlgn="auto" hangingPunct="0">
              <a:spcBef>
                <a:spcPts val="0"/>
              </a:spcBef>
              <a:spcAft>
                <a:spcPts val="0"/>
              </a:spcAft>
              <a:defRPr sz="1800" b="0" i="0" u="none" strike="noStrike" kern="0" cap="none" spc="0" baseline="0">
                <a:solidFill>
                  <a:srgbClr val="000000"/>
                </a:solidFill>
                <a:uFillTx/>
              </a:defRPr>
            </a:pPr>
            <a:fld id="{888A64CA-2B1B-4EC7-8231-062024ADA1FA}" type="slidenum">
              <a:rPr/>
              <a:pPr algn="r" defTabSz="966612" fontAlgn="auto" hangingPunct="0">
                <a:spcBef>
                  <a:spcPts val="0"/>
                </a:spcBef>
                <a:spcAft>
                  <a:spcPts val="0"/>
                </a:spcAft>
                <a:defRPr sz="1800" b="0" i="0" u="none" strike="noStrike" kern="0" cap="none" spc="0" baseline="0">
                  <a:solidFill>
                    <a:srgbClr val="000000"/>
                  </a:solidFill>
                  <a:uFillTx/>
                </a:defRPr>
              </a:pPr>
              <a:t>24</a:t>
            </a:fld>
            <a:endParaRPr lang="en-US" sz="1300" dirty="0">
              <a:solidFill>
                <a:srgbClr val="000000"/>
              </a:solidFill>
              <a:latin typeface="Times" pitchFamily="18"/>
            </a:endParaRPr>
          </a:p>
        </p:txBody>
      </p:sp>
      <p:sp>
        <p:nvSpPr>
          <p:cNvPr id="3" name="Slide Image Placeholder 2"/>
          <p:cNvSpPr>
            <a:spLocks noGrp="1" noRot="1" noChangeAspect="1"/>
          </p:cNvSpPr>
          <p:nvPr>
            <p:ph type="sldImg"/>
          </p:nvPr>
        </p:nvSpPr>
        <p:spPr/>
      </p:sp>
      <p:sp>
        <p:nvSpPr>
          <p:cNvPr id="4" name="Rectangle 3"/>
          <p:cNvSpPr txBox="1">
            <a:spLocks noGrp="1"/>
          </p:cNvSpPr>
          <p:nvPr>
            <p:ph type="body" sz="quarter" idx="1"/>
          </p:nvPr>
        </p:nvSpPr>
        <p:spPr/>
        <p:txBody>
          <a:bodyPr>
            <a:normAutofit fontScale="92500" lnSpcReduction="10000"/>
          </a:bodyPr>
          <a:lstStyle/>
          <a:p>
            <a:pPr lvl="0"/>
            <a:r>
              <a:rPr lang="en-US" dirty="0" smtClean="0"/>
              <a:t>Here’s an example taken from the annals of real life.  This is not my study but it’s a friend of mine’s study.  Take a look. </a:t>
            </a:r>
            <a:r>
              <a:rPr lang="en-US" sz="1300" dirty="0" smtClean="0"/>
              <a:t>First off, look at this slide and make sure you understand what you’re seeing.  This was a study where we collected data in three different ways.  The blue data collection was a survey we gave to people and we simply asked them how many facets of this complicated program have you actually implemented?  We followed up with a phone survey and did a little bit more probing, and then we followed up with a site visit.  Now, I love this slide because not only does it show how important it is to triangulate, how inadequate a single method of data collection might have been, but it also is counterintuitive.  In my experience, which is a couple of decades now, I would have expected exactly opposite.  If I asked these people how many facets of this intervention are you implementing? I would have expected the survey to show, oh, they all say they’re implementing all of them, you know, social desirability.  I would have wanted to follow up with a phone survey to kind of test them, hear their body language over the phone, kind of test them on the intensity of the intervention, and I’m betting then it wouldn’t be 40 facets, it would be much closer to 30.  Then I might go on site and look at it and I might find holy mackerel, when you’re really on site and looking at what they’re doing, it’s not 40, it’s not 30, it’s closer to 10 or 15.  Now, these guys found exactly the opposite.  They found that for whatever reason it was so hard to describe what these facets were that when people were asked on paper, they got it way wrong.  When I came out on a site visit, it turned out good old number F there thought they were only doing two or three facets and they were actually doing more facets than anybody else that was getting this money.  You know, J and L, if you look at them, same thing.  In a survey they were reporting very few facets of the intervention.  When I came out on the site, they were actually implementing successfully three out of four of the facets of the intervention. </a:t>
            </a: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4145280" y="9121140"/>
            <a:ext cx="3169920" cy="480060"/>
          </a:xfrm>
          <a:prstGeom prst="rect">
            <a:avLst/>
          </a:prstGeom>
          <a:noFill/>
          <a:ln>
            <a:noFill/>
          </a:ln>
        </p:spPr>
        <p:txBody>
          <a:bodyPr vert="horz" wrap="square" lIns="96651" tIns="48331" rIns="96651" bIns="48331" anchor="b" anchorCtr="0" compatLnSpc="1"/>
          <a:lstStyle/>
          <a:p>
            <a:pPr algn="r" defTabSz="966612" fontAlgn="auto" hangingPunct="0">
              <a:spcBef>
                <a:spcPts val="0"/>
              </a:spcBef>
              <a:spcAft>
                <a:spcPts val="0"/>
              </a:spcAft>
              <a:defRPr sz="1800" b="0" i="0" u="none" strike="noStrike" kern="0" cap="none" spc="0" baseline="0">
                <a:solidFill>
                  <a:srgbClr val="000000"/>
                </a:solidFill>
                <a:uFillTx/>
              </a:defRPr>
            </a:pPr>
            <a:fld id="{888A64CA-2B1B-4EC7-8231-062024ADA1FA}" type="slidenum">
              <a:rPr/>
              <a:pPr algn="r" defTabSz="966612" fontAlgn="auto" hangingPunct="0">
                <a:spcBef>
                  <a:spcPts val="0"/>
                </a:spcBef>
                <a:spcAft>
                  <a:spcPts val="0"/>
                </a:spcAft>
                <a:defRPr sz="1800" b="0" i="0" u="none" strike="noStrike" kern="0" cap="none" spc="0" baseline="0">
                  <a:solidFill>
                    <a:srgbClr val="000000"/>
                  </a:solidFill>
                  <a:uFillTx/>
                </a:defRPr>
              </a:pPr>
              <a:t>25</a:t>
            </a:fld>
            <a:endParaRPr lang="en-US" sz="1300" dirty="0">
              <a:solidFill>
                <a:srgbClr val="000000"/>
              </a:solidFill>
              <a:latin typeface="Times" pitchFamily="18"/>
            </a:endParaRPr>
          </a:p>
        </p:txBody>
      </p:sp>
      <p:sp>
        <p:nvSpPr>
          <p:cNvPr id="3" name="Slide Image Placeholder 2"/>
          <p:cNvSpPr>
            <a:spLocks noGrp="1" noRot="1" noChangeAspect="1"/>
          </p:cNvSpPr>
          <p:nvPr>
            <p:ph type="sldImg"/>
          </p:nvPr>
        </p:nvSpPr>
        <p:spPr/>
      </p:sp>
      <p:sp>
        <p:nvSpPr>
          <p:cNvPr id="4" name="Rectangle 3"/>
          <p:cNvSpPr txBox="1">
            <a:spLocks noGrp="1"/>
          </p:cNvSpPr>
          <p:nvPr>
            <p:ph type="body" sz="quarter" idx="1"/>
          </p:nvPr>
        </p:nvSpPr>
        <p:spPr/>
        <p:txBody>
          <a:bodyPr/>
          <a:lstStyle/>
          <a:p>
            <a:r>
              <a:rPr lang="en-US" sz="1300" dirty="0" smtClean="0"/>
              <a:t>So this is a case where the combination of qualitative and quantitative for purposes of corroboration led to much richer and much more valid data.  I was trying to corroborate my survey findings by going out there and doing a phone survey and then by going and doing a site visit, a more qualitative method.  Lo and behold when I added that qualitative piece, that’s when I got my real valid data.</a:t>
            </a:r>
            <a:endParaRPr lang="en-US" sz="13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Now, there’s a million ways to do mixed methods and they kind of vary across two dimensions, and we’re going to talk about some examples of each.  So when we think about mixed methods, the basic definition is, well, it’s whenever we’re combining a quantitative and a qualitative method.  Well, that’s very easy. But there’s a little bit more richness to it and there’s a little bit more nuance to it that will help us decide when we want to use this method versus that method and especially when it is we want to use the quantitative first or the qualitative first. </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3EAC45AD-F9E6-458A-BF6F-64090D6C3C5E}"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So the way mixed methods vary, and I’m </a:t>
            </a:r>
            <a:r>
              <a:rPr lang="en-US" sz="1300" dirty="0" err="1" smtClean="0"/>
              <a:t>gonna</a:t>
            </a:r>
            <a:r>
              <a:rPr lang="en-US" sz="1300" dirty="0" smtClean="0"/>
              <a:t> walk through some examples of each, is some mixed methodologies are what we call parallel or concurrent.  I’m doing something quantitative and I’m doing something qualitative at exactly the same time.  </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Many more mixed methodologies are what we call sequential.  I’m </a:t>
            </a:r>
            <a:r>
              <a:rPr lang="en-US" sz="1300" dirty="0" err="1" smtClean="0"/>
              <a:t>gonna</a:t>
            </a:r>
            <a:r>
              <a:rPr lang="en-US" sz="1300" dirty="0" smtClean="0"/>
              <a:t> do something first and I’m </a:t>
            </a:r>
            <a:r>
              <a:rPr lang="en-US" sz="1300" dirty="0" err="1" smtClean="0"/>
              <a:t>gonna</a:t>
            </a:r>
            <a:r>
              <a:rPr lang="en-US" sz="1300" dirty="0" smtClean="0"/>
              <a:t> do something second.  So I may do the quantitative piece first and I’ll do the qualitative one for corroboration.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That’s </a:t>
            </a:r>
            <a:r>
              <a:rPr lang="en-US" dirty="0" smtClean="0"/>
              <a:t>exactly  </a:t>
            </a:r>
            <a:r>
              <a:rPr lang="en-US" sz="1300" dirty="0" smtClean="0"/>
              <a:t>what happened on the example I just gave you with my site visits to those projects to see how many facets of the intervention.  I did a survey which was quantitative, lo and behold 10 out of 40, 15 out of 40 being implemented, I did a qualitative site visit, oh my gosh, they’re implementing almost the entire intervention correctly.  In other cases of </a:t>
            </a:r>
            <a:r>
              <a:rPr lang="en-US" sz="1300" dirty="0" err="1" smtClean="0"/>
              <a:t>sequentialness</a:t>
            </a:r>
            <a:r>
              <a:rPr lang="en-US" sz="1300" dirty="0" smtClean="0"/>
              <a:t> I do the qualitative piece first and that helps me boil down stuff which I’ll then test or verify with some quantitative technique.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sz="1300" dirty="0" smtClean="0"/>
              <a:t>You’ll see that at the center of this idea of evaluation of standards comes into play at any one of our steps.  We’ll see that these standards really apply especially when we’re trying to make data collection choices. </a:t>
            </a:r>
            <a:endParaRPr lang="en-US" sz="11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Now again, if this sounds complicated, it’s not.  Remember, the goal here is I never ever have to do mixed methods.  I’m choosing to do mixed methods because something has told me that a single method alone is going to give me the wrong data, not enough data, not the data I can work with, or an incorrect perception of reality.  So I’m jumping into mixed methods not as a default. I’m jumping into mixed methods when something makes me uneasy about collecting data in a single way.</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Sometimes the mixing occurs at the point of collection analysis so I’m going to do two different methods of data collection and then I’m going to analyze each of them and combine them.  But there are other cases where the mixing of methods really doesn’t occur until the analysis portion.  So the most common example there is when I do a qualitative data collection, well, I may look at it for patterns, just eyeball it for patterns which is a qualitative analysis, but more commonly what I’ll do is I’ll either run it through some Content Analysis or some other simple software like that, and what it will yield is counts of things.  Well, then it becomes quantitative data.  But there I haven’t mixed the methods.  What I’ve done is I’ve decided to mix the analyses.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Why is that useful?  God bless us, qualitative data is wonderful but sometimes it’s just so overwhelming it gets lost in the weeds and so sometimes we want to apply these sort of Content Analyses and other techniques that will yield some numbers for us just to help get our arms around what we’re seeing.  Am I really seeing a pattern?  Let me see how often, how many times the theme X,Y and Z shows up.  Oh my gosh, that shows up in 20% of my interviews.  Well, then I know that’s sort of a major theme, it’s a major finding about—the example before, how a woman might be able to de-escalate an escalating domestic violence incident.</a:t>
            </a:r>
            <a:r>
              <a:rPr lang="en-US" dirty="0" smtClean="0">
                <a:effectLst/>
              </a:rPr>
              <a:t> </a:t>
            </a:r>
          </a:p>
          <a:p>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644537">
              <a:defRPr/>
            </a:pPr>
            <a:r>
              <a:rPr lang="en-US" sz="1300" dirty="0" smtClean="0"/>
              <a:t>So we’re </a:t>
            </a:r>
            <a:r>
              <a:rPr lang="en-US" sz="1300" dirty="0" err="1" smtClean="0"/>
              <a:t>gonna</a:t>
            </a:r>
            <a:r>
              <a:rPr lang="en-US" sz="1300" dirty="0" smtClean="0"/>
              <a:t> show some examples in a second but almost always when you’re using mixed methods, you’ve made some assertive choice for some reason that you think you want to mix a quantitative method and a qualitative method because you don’t trust either method alone for some reason.  Depending upon why you don’t trust the method alone, what’s the presenting problem you’re trying to solve, you’re going to choose to do something parallel, </a:t>
            </a:r>
            <a:r>
              <a:rPr lang="en-US" sz="1300" dirty="0" err="1" smtClean="0"/>
              <a:t>gonna</a:t>
            </a:r>
            <a:r>
              <a:rPr lang="en-US" sz="1300" dirty="0" smtClean="0"/>
              <a:t> do both methods at once, something sequential-- this is a case where I’ll benefit most from doing quantitative first, then qualitative surrounding it or qualitative first and quantitative summarizing it, or iteratively quantitative and qualitative.  Now I’m going to do a little bit more quantitative, now I’m </a:t>
            </a:r>
            <a:r>
              <a:rPr lang="en-US" sz="1300" dirty="0" err="1" smtClean="0"/>
              <a:t>gonna</a:t>
            </a:r>
            <a:r>
              <a:rPr lang="en-US" sz="1300" dirty="0" smtClean="0"/>
              <a:t> to do some more qualitative to understand the outliers.  All this sounds more complicated than it is.  You have probably already done this, at least a poor person’s versions of it without even knowing it or maybe even while knowing it.</a:t>
            </a: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smtClean="0"/>
              <a:t>So let’s walk through some examples here.  So the first column is an example of a concurrent design, and the purpose of doing a concurrent design is primarily this validity we talked about.  I’m trying to determine if results are similar when I do the quantitative and the qualitative piece.  So I do surveys and I do a focus group and I’m dealing with similar participants.  Well, if the focus group questions—the advantage of that is I might learn some more richness in the focus groups but in the concurrent design my main purpose is to figure out when people are asked this in a qualitative setting like a focus group, are they giving similar answers they do when they answer a survey?  </a:t>
            </a:r>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34</a:t>
            </a:fld>
            <a:endParaRPr lang="en-US" dirty="0"/>
          </a:p>
        </p:txBody>
      </p:sp>
    </p:spTree>
    <p:extLst>
      <p:ext uri="{BB962C8B-B14F-4D97-AF65-F5344CB8AC3E}">
        <p14:creationId xmlns:p14="http://schemas.microsoft.com/office/powerpoint/2010/main" xmlns="" val="32411563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44537">
              <a:defRPr/>
            </a:pPr>
            <a:r>
              <a:rPr lang="en-US" sz="1300" dirty="0" smtClean="0"/>
              <a:t>In the explanatory sequential design I’m trying to figure out, explain results from my quantitative data with my qualitative data, so this is what I think of as the blindsiding example.  I get something in the survey, what in the heck is that answer about?  Well, then I follow up with some qualitative data to figure out what’s going on there? What can explain that variation in result or the fact that so few or so many people are doing this?  In a case like this, the survey is the thing I’m </a:t>
            </a:r>
            <a:r>
              <a:rPr lang="en-US" sz="1300" dirty="0" err="1" smtClean="0"/>
              <a:t>gonna</a:t>
            </a:r>
            <a:r>
              <a:rPr lang="en-US" sz="1300" dirty="0" smtClean="0"/>
              <a:t> conduct first, that’s where my blindside comes from.  And then I’m </a:t>
            </a:r>
            <a:r>
              <a:rPr lang="en-US" sz="1300" dirty="0" err="1" smtClean="0"/>
              <a:t>gonna</a:t>
            </a:r>
            <a:r>
              <a:rPr lang="en-US" sz="1300" dirty="0" smtClean="0"/>
              <a:t> follow up with something like focus groups or personal interviews or observation to try and figure out if I can explain or understand what’s going on in that quantitative result.</a:t>
            </a:r>
          </a:p>
          <a:p>
            <a:pPr defTabSz="644537">
              <a:defRPr/>
            </a:pPr>
            <a:endParaRPr lang="en-US" sz="1300" dirty="0" smtClean="0"/>
          </a:p>
          <a:p>
            <a:pPr defTabSz="644537">
              <a:defRPr/>
            </a:pPr>
            <a:endParaRPr lang="en-US" sz="1300" dirty="0" smtClean="0"/>
          </a:p>
        </p:txBody>
      </p:sp>
      <p:sp>
        <p:nvSpPr>
          <p:cNvPr id="4" name="Slide Number Placeholder 3"/>
          <p:cNvSpPr>
            <a:spLocks noGrp="1"/>
          </p:cNvSpPr>
          <p:nvPr>
            <p:ph type="sldNum" sz="quarter" idx="10"/>
          </p:nvPr>
        </p:nvSpPr>
        <p:spPr/>
        <p:txBody>
          <a:bodyPr/>
          <a:lstStyle/>
          <a:p>
            <a:fld id="{3EAC45AD-F9E6-458A-BF6F-64090D6C3C5E}" type="slidenum">
              <a:rPr lang="en-US" smtClean="0"/>
              <a:pPr/>
              <a:t>35</a:t>
            </a:fld>
            <a:endParaRPr lang="en-US" dirty="0"/>
          </a:p>
        </p:txBody>
      </p:sp>
    </p:spTree>
    <p:extLst>
      <p:ext uri="{BB962C8B-B14F-4D97-AF65-F5344CB8AC3E}">
        <p14:creationId xmlns:p14="http://schemas.microsoft.com/office/powerpoint/2010/main" xmlns="" val="37058816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44537">
              <a:defRPr/>
            </a:pPr>
            <a:r>
              <a:rPr lang="en-US" sz="1300" dirty="0" smtClean="0"/>
              <a:t>The exploratory sequential design has the exact purpose in mind.  There, I’m going out there in a formative way, I’m trying to look at a new landscape, I’m kind of hunting around sort of in the old, in the very earliest means of induction.  I’m sitting behind a rock trying to watch for patterns.  Then I use the quantitative data to verify either to zoom in on the patterns that I found or to verify the patterns I found.  So I do a bunch of focus groups on a phenomenon first.  From that I learn a whole bunch of patterns.  I validate that those patterns exist by asking them in a survey with similar folks. </a:t>
            </a:r>
          </a:p>
          <a:p>
            <a:endParaRPr lang="en-US" dirty="0" smtClean="0"/>
          </a:p>
          <a:p>
            <a:endParaRPr lang="en-US" sz="1300"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36</a:t>
            </a:fld>
            <a:endParaRPr lang="en-US" dirty="0"/>
          </a:p>
        </p:txBody>
      </p:sp>
    </p:spTree>
    <p:extLst>
      <p:ext uri="{BB962C8B-B14F-4D97-AF65-F5344CB8AC3E}">
        <p14:creationId xmlns:p14="http://schemas.microsoft.com/office/powerpoint/2010/main" xmlns="" val="21869695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With those first three, and see how they resonate before with those four purposes we have, explanation, corroboration, validation and elaboration.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44537">
              <a:defRPr/>
            </a:pPr>
            <a:r>
              <a:rPr lang="en-US" sz="1300" dirty="0" smtClean="0"/>
              <a:t>And you can see how, depending upon why, what my presenting problem is; am I trying to validate something I’m seeing?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38</a:t>
            </a:fld>
            <a:endParaRPr lang="en-US" dirty="0"/>
          </a:p>
        </p:txBody>
      </p:sp>
    </p:spTree>
    <p:extLst>
      <p:ext uri="{BB962C8B-B14F-4D97-AF65-F5344CB8AC3E}">
        <p14:creationId xmlns:p14="http://schemas.microsoft.com/office/powerpoint/2010/main" xmlns="" val="403377181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44537">
              <a:defRPr/>
            </a:pPr>
            <a:r>
              <a:rPr lang="en-US" sz="1300" dirty="0" smtClean="0"/>
              <a:t>Am I trying to explain a result that surprises me?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39</a:t>
            </a:fld>
            <a:endParaRPr lang="en-US" dirty="0"/>
          </a:p>
        </p:txBody>
      </p:sp>
    </p:spTree>
    <p:extLst>
      <p:ext uri="{BB962C8B-B14F-4D97-AF65-F5344CB8AC3E}">
        <p14:creationId xmlns:p14="http://schemas.microsoft.com/office/powerpoint/2010/main" xmlns="" val="4033771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pPr marL="241632" lvl="2" defTabSz="644537">
              <a:defRPr/>
            </a:pPr>
            <a:r>
              <a:rPr lang="en-US" sz="1300" dirty="0" smtClean="0"/>
              <a:t>The standards keep us from overkill or under kill.  We have hundreds of potential ways of gathering evidence, a lot of ways of analyzing evidence.  The standards are a quick and easy way to say instead of a hundred ways what are the two or three best ways, what are the choices that I need to make at this stage of the game?</a:t>
            </a:r>
          </a:p>
          <a:p>
            <a:pPr marL="241632" lvl="2"/>
            <a:endParaRPr lang="en-US" dirty="0" smtClean="0">
              <a:latin typeface="Times New Roman" pitchFamily="18" charset="0"/>
              <a:ea typeface="ＭＳ Ｐゴシック" pitchFamily="34"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44537">
              <a:defRPr/>
            </a:pPr>
            <a:r>
              <a:rPr lang="en-US" sz="1300" dirty="0" smtClean="0"/>
              <a:t>Am I trying to understand or figure out sort of the essence or the themes in something I’m observing for the first time?</a:t>
            </a:r>
          </a:p>
          <a:p>
            <a:pPr defTabSz="644537">
              <a:defRPr/>
            </a:pPr>
            <a:endParaRPr lang="en-US" sz="1300" dirty="0" smtClean="0"/>
          </a:p>
          <a:p>
            <a:pPr defTabSz="644537">
              <a:defRPr/>
            </a:pPr>
            <a:r>
              <a:rPr lang="en-US" sz="1300" dirty="0" smtClean="0"/>
              <a:t>You can see how each one of those would call for a combination of quantitative and qualitative results, but a little different mix in results and a different order in which we would do them.</a:t>
            </a: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40</a:t>
            </a:fld>
            <a:endParaRPr lang="en-US" dirty="0"/>
          </a:p>
        </p:txBody>
      </p:sp>
    </p:spTree>
    <p:extLst>
      <p:ext uri="{BB962C8B-B14F-4D97-AF65-F5344CB8AC3E}">
        <p14:creationId xmlns:p14="http://schemas.microsoft.com/office/powerpoint/2010/main" xmlns="" val="40337718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let me leave you with a couple of selected resources.  So I’ve bolded the ones I used most in these slides.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given you about 5 or 6 resources that are pretty common and pretty easy to understand and user friendly resources on how to think about mixed methods and especially the use of mixed methods in evaluation. </a:t>
            </a: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I’d say if you can only buy one book, the Creswell and the Plano Clark is probably the one that is most common these days that people are reading. It’s a revision to a book they did earlier that was quite influential.  And the good thing about it is, as some of these slides show, it’s really easy it’s kind of user friendly and its fairly practical. It’s not always moving you to the most expensive mixed method but just making you understand why would I bother to mix a qualitative and a quantitative method? </a:t>
            </a: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then finally although the Community Tool Box isn’t as great a source for this as it is for other things, people on the call may be aware of the Community Toolbox. And if you search around through there there’s often great resources on lots of things. </a:t>
            </a:r>
            <a:r>
              <a:rPr lang="en-US" smtClean="0"/>
              <a:t>And I haven’t looked recently at the analysis of data collection portion but I’d be shocked if there wasn’t some really good, practical tools in there for helping you think about qualitative and quantitative data collection and the act of mixing methods. </a:t>
            </a:r>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44</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02066" indent="-302066">
              <a:lnSpc>
                <a:spcPts val="1797"/>
              </a:lnSpc>
              <a:spcAft>
                <a:spcPts val="634"/>
              </a:spcAft>
            </a:pPr>
            <a:r>
              <a:rPr lang="en-US" sz="1500" dirty="0" smtClean="0">
                <a:hlinkClick r:id="rId3"/>
              </a:rPr>
              <a:t>Return </a:t>
            </a:r>
            <a:r>
              <a:rPr lang="en-US" sz="1500" dirty="0" smtClean="0">
                <a:hlinkClick r:id="rId3"/>
              </a:rPr>
              <a:t>to Webinar 4: Gathering Data, Developing Conclusions, and Putting Your Findings to Use</a:t>
            </a:r>
          </a:p>
          <a:p>
            <a:pPr marL="302066" indent="-302066">
              <a:lnSpc>
                <a:spcPts val="1797"/>
              </a:lnSpc>
              <a:spcAft>
                <a:spcPts val="634"/>
              </a:spcAft>
            </a:pPr>
            <a:r>
              <a:rPr lang="en-US" sz="1500" dirty="0" smtClean="0"/>
              <a:t> (http://www.cdc.gov/asthma/program_eval/webinar4.htm )</a:t>
            </a:r>
            <a:endParaRPr lang="en-US" u="sng" dirty="0" smtClean="0">
              <a:solidFill>
                <a:schemeClr val="tx1"/>
              </a:solidFill>
            </a:endParaRPr>
          </a:p>
          <a:p>
            <a:pPr marL="302066" indent="-302066">
              <a:lnSpc>
                <a:spcPts val="1797"/>
              </a:lnSpc>
              <a:spcAft>
                <a:spcPts val="634"/>
              </a:spcAft>
            </a:pPr>
            <a:endParaRPr lang="en-US" u="sng" dirty="0" smtClean="0">
              <a:solidFill>
                <a:schemeClr val="tx1"/>
              </a:solidFill>
            </a:endParaRPr>
          </a:p>
          <a:p>
            <a:pPr marL="302066" indent="-302066">
              <a:lnSpc>
                <a:spcPts val="1797"/>
              </a:lnSpc>
              <a:spcAft>
                <a:spcPts val="634"/>
              </a:spcAft>
            </a:pPr>
            <a:r>
              <a:rPr lang="en-US" sz="1500" dirty="0" smtClean="0">
                <a:hlinkClick r:id="rId4"/>
              </a:rPr>
              <a:t>Return to Evaluation Webinars home page.</a:t>
            </a:r>
            <a:r>
              <a:rPr lang="en-US" sz="1500" dirty="0" smtClean="0"/>
              <a:t> (http://www.cdc.gov/asthma/program_eval/evaluation_webinar.htm )</a:t>
            </a:r>
          </a:p>
          <a:p>
            <a:endParaRPr lang="en-US" dirty="0"/>
          </a:p>
        </p:txBody>
      </p:sp>
      <p:sp>
        <p:nvSpPr>
          <p:cNvPr id="4" name="Slide Number Placeholder 3"/>
          <p:cNvSpPr>
            <a:spLocks noGrp="1"/>
          </p:cNvSpPr>
          <p:nvPr>
            <p:ph type="sldNum" sz="quarter" idx="10"/>
          </p:nvPr>
        </p:nvSpPr>
        <p:spPr/>
        <p:txBody>
          <a:bodyPr/>
          <a:lstStyle/>
          <a:p>
            <a:fld id="{3EAC45AD-F9E6-458A-BF6F-64090D6C3C5E}" type="slidenum">
              <a:rPr lang="en-US" smtClean="0"/>
              <a:pPr/>
              <a:t>45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dirty="0" smtClean="0"/>
              <a:t>Now, if you look at our framework, our framework doesn’t call steps four and five collect the data and analyze the data which you would usually see in a cycle of a normal data collection project. Instead we call it gather credible evidence. Why? </a:t>
            </a:r>
            <a:endParaRPr lang="en-US" sz="11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4145280" y="9121140"/>
            <a:ext cx="3169920" cy="480060"/>
          </a:xfrm>
          <a:prstGeom prst="rect">
            <a:avLst/>
          </a:prstGeom>
          <a:noFill/>
          <a:ln>
            <a:noFill/>
          </a:ln>
        </p:spPr>
        <p:txBody>
          <a:bodyPr vert="horz" wrap="square" lIns="96651" tIns="48331" rIns="96651" bIns="48331" anchor="b" anchorCtr="0" compatLnSpc="1"/>
          <a:lstStyle/>
          <a:p>
            <a:pPr algn="r" defTabSz="966612" fontAlgn="auto" hangingPunct="0">
              <a:spcBef>
                <a:spcPts val="0"/>
              </a:spcBef>
              <a:spcAft>
                <a:spcPts val="0"/>
              </a:spcAft>
              <a:defRPr sz="1800" b="0" i="0" u="none" strike="noStrike" kern="0" cap="none" spc="0" baseline="0">
                <a:solidFill>
                  <a:srgbClr val="000000"/>
                </a:solidFill>
                <a:uFillTx/>
              </a:defRPr>
            </a:pPr>
            <a:fld id="{1C265E87-D836-47DA-930E-9E8F97E55710}" type="slidenum">
              <a:rPr/>
              <a:pPr algn="r" defTabSz="966612" fontAlgn="auto" hangingPunct="0">
                <a:spcBef>
                  <a:spcPts val="0"/>
                </a:spcBef>
                <a:spcAft>
                  <a:spcPts val="0"/>
                </a:spcAft>
                <a:defRPr sz="1800" b="0" i="0" u="none" strike="noStrike" kern="0" cap="none" spc="0" baseline="0">
                  <a:solidFill>
                    <a:srgbClr val="000000"/>
                  </a:solidFill>
                  <a:uFillTx/>
                </a:defRPr>
              </a:pPr>
              <a:t>6</a:t>
            </a:fld>
            <a:endParaRPr lang="en-US" sz="1300" dirty="0">
              <a:solidFill>
                <a:srgbClr val="000000"/>
              </a:solidFill>
              <a:latin typeface="Times" pitchFamily="18"/>
            </a:endParaRPr>
          </a:p>
        </p:txBody>
      </p:sp>
      <p:sp>
        <p:nvSpPr>
          <p:cNvPr id="5" name="Slide Image Placeholder 4"/>
          <p:cNvSpPr>
            <a:spLocks noGrp="1" noRot="1" noChangeAspect="1"/>
          </p:cNvSpPr>
          <p:nvPr>
            <p:ph type="sldImg"/>
          </p:nvPr>
        </p:nvSpPr>
        <p:spPr/>
      </p:sp>
      <p:sp>
        <p:nvSpPr>
          <p:cNvPr id="6" name="Notes Placeholder 5"/>
          <p:cNvSpPr>
            <a:spLocks noGrp="1"/>
          </p:cNvSpPr>
          <p:nvPr>
            <p:ph type="body" idx="1"/>
          </p:nvPr>
        </p:nvSpPr>
        <p:spPr/>
        <p:txBody>
          <a:bodyPr>
            <a:normAutofit/>
          </a:bodyPr>
          <a:lstStyle/>
          <a:p>
            <a:r>
              <a:rPr lang="en-US" sz="1300" dirty="0" smtClean="0"/>
              <a:t>Because the early steps of our framework, talking about stakeholders, understanding your program through a program description, and especially this idea on the focus of deciding what are the key questions that have to be asked, help us guarantee that by the time we get to gathering the credible evidence we know which evidence is really going to sing.  Are these people that really want qualitative data? Are these people that want quantitative data? Are these people expecting a randomized control trial design? Are these people happy with a dashboard of performance measures?  </a:t>
            </a:r>
            <a:endParaRPr lang="en-US" sz="13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pPr marL="241632" lvl="2">
              <a:defRPr/>
            </a:pPr>
            <a:r>
              <a:rPr lang="en-US" dirty="0" smtClean="0"/>
              <a:t>So at step four the standards that help us narrow us down from hundreds of ways of collecting data to a handful of ways that are going to work best for this evaluation this time. </a:t>
            </a:r>
            <a:endParaRPr lang="en-US" dirty="0" smtClean="0">
              <a:latin typeface="Times New Roman" pitchFamily="18"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4145280" y="9121140"/>
            <a:ext cx="3169920" cy="480060"/>
          </a:xfrm>
          <a:prstGeom prst="rect">
            <a:avLst/>
          </a:prstGeom>
          <a:noFill/>
          <a:ln>
            <a:noFill/>
          </a:ln>
        </p:spPr>
        <p:txBody>
          <a:bodyPr vert="horz" wrap="square" lIns="96651" tIns="48331" rIns="96651" bIns="48331" anchor="b" anchorCtr="0" compatLnSpc="1"/>
          <a:lstStyle/>
          <a:p>
            <a:pPr algn="r" defTabSz="966612" fontAlgn="auto" hangingPunct="0">
              <a:spcBef>
                <a:spcPts val="0"/>
              </a:spcBef>
              <a:spcAft>
                <a:spcPts val="0"/>
              </a:spcAft>
              <a:defRPr sz="1800" b="0" i="0" u="none" strike="noStrike" kern="0" cap="none" spc="0" baseline="0">
                <a:solidFill>
                  <a:srgbClr val="000000"/>
                </a:solidFill>
                <a:uFillTx/>
              </a:defRPr>
            </a:pPr>
            <a:fld id="{1C265E87-D836-47DA-930E-9E8F97E55710}" type="slidenum">
              <a:rPr/>
              <a:pPr algn="r" defTabSz="966612" fontAlgn="auto" hangingPunct="0">
                <a:spcBef>
                  <a:spcPts val="0"/>
                </a:spcBef>
                <a:spcAft>
                  <a:spcPts val="0"/>
                </a:spcAft>
                <a:defRPr sz="1800" b="0" i="0" u="none" strike="noStrike" kern="0" cap="none" spc="0" baseline="0">
                  <a:solidFill>
                    <a:srgbClr val="000000"/>
                  </a:solidFill>
                  <a:uFillTx/>
                </a:defRPr>
              </a:pPr>
              <a:t>8</a:t>
            </a:fld>
            <a:endParaRPr lang="en-US" sz="1300" dirty="0">
              <a:solidFill>
                <a:srgbClr val="000000"/>
              </a:solidFill>
              <a:latin typeface="Times" pitchFamily="18"/>
            </a:endParaRPr>
          </a:p>
        </p:txBody>
      </p:sp>
      <p:sp>
        <p:nvSpPr>
          <p:cNvPr id="5" name="Slide Image Placeholder 4"/>
          <p:cNvSpPr>
            <a:spLocks noGrp="1" noRot="1" noChangeAspect="1"/>
          </p:cNvSpPr>
          <p:nvPr>
            <p:ph type="sldImg"/>
          </p:nvPr>
        </p:nvSpPr>
        <p:spPr/>
      </p:sp>
      <p:sp>
        <p:nvSpPr>
          <p:cNvPr id="6" name="Notes Placeholder 5"/>
          <p:cNvSpPr>
            <a:spLocks noGrp="1"/>
          </p:cNvSpPr>
          <p:nvPr>
            <p:ph type="body" idx="1"/>
          </p:nvPr>
        </p:nvSpPr>
        <p:spPr/>
        <p:txBody>
          <a:bodyPr>
            <a:normAutofit/>
          </a:bodyPr>
          <a:lstStyle/>
          <a:p>
            <a:r>
              <a:rPr lang="en-US" sz="1300" dirty="0" smtClean="0"/>
              <a:t>So that’s enormously helpful and what we’ll see today is sometimes the answer is do a survey, sometimes the answer is do a focus group, but sometimes—and this is where we’re going to go today—the answer is there is no one best way, this is going to benefit from a combination of methods.  </a:t>
            </a:r>
            <a:endParaRPr lang="en-US" sz="13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txBox="1"/>
          <p:nvPr/>
        </p:nvSpPr>
        <p:spPr>
          <a:xfrm>
            <a:off x="4145280" y="9121140"/>
            <a:ext cx="3169920" cy="480060"/>
          </a:xfrm>
          <a:prstGeom prst="rect">
            <a:avLst/>
          </a:prstGeom>
          <a:noFill/>
          <a:ln>
            <a:noFill/>
          </a:ln>
        </p:spPr>
        <p:txBody>
          <a:bodyPr vert="horz" wrap="square" lIns="96651" tIns="48331" rIns="96651" bIns="48331" anchor="b" anchorCtr="0" compatLnSpc="1"/>
          <a:lstStyle/>
          <a:p>
            <a:pPr algn="r" defTabSz="966612" fontAlgn="auto" hangingPunct="0">
              <a:spcBef>
                <a:spcPts val="0"/>
              </a:spcBef>
              <a:spcAft>
                <a:spcPts val="0"/>
              </a:spcAft>
              <a:defRPr sz="1800" b="0" i="0" u="none" strike="noStrike" kern="0" cap="none" spc="0" baseline="0">
                <a:solidFill>
                  <a:srgbClr val="000000"/>
                </a:solidFill>
                <a:uFillTx/>
              </a:defRPr>
            </a:pPr>
            <a:fld id="{5EEBA091-D127-4728-A8DF-4D874E9F2EA2}" type="slidenum">
              <a:rPr/>
              <a:pPr algn="r" defTabSz="966612" fontAlgn="auto" hangingPunct="0">
                <a:spcBef>
                  <a:spcPts val="0"/>
                </a:spcBef>
                <a:spcAft>
                  <a:spcPts val="0"/>
                </a:spcAft>
                <a:defRPr sz="1800" b="0" i="0" u="none" strike="noStrike" kern="0" cap="none" spc="0" baseline="0">
                  <a:solidFill>
                    <a:srgbClr val="000000"/>
                  </a:solidFill>
                  <a:uFillTx/>
                </a:defRPr>
              </a:pPr>
              <a:t>9</a:t>
            </a:fld>
            <a:endParaRPr lang="en-US" sz="1300" dirty="0">
              <a:solidFill>
                <a:srgbClr val="000000"/>
              </a:solidFill>
              <a:latin typeface="Times" pitchFamily="18"/>
            </a:endParaRPr>
          </a:p>
        </p:txBody>
      </p:sp>
      <p:sp>
        <p:nvSpPr>
          <p:cNvPr id="5" name="Slide Image Placeholder 4"/>
          <p:cNvSpPr>
            <a:spLocks noGrp="1" noRot="1" noChangeAspect="1"/>
          </p:cNvSpPr>
          <p:nvPr>
            <p:ph type="sldImg"/>
          </p:nvPr>
        </p:nvSpPr>
        <p:spPr/>
      </p:sp>
      <p:sp>
        <p:nvSpPr>
          <p:cNvPr id="6" name="Notes Placeholder 5"/>
          <p:cNvSpPr>
            <a:spLocks noGrp="1"/>
          </p:cNvSpPr>
          <p:nvPr>
            <p:ph type="body" idx="1"/>
          </p:nvPr>
        </p:nvSpPr>
        <p:spPr/>
        <p:txBody>
          <a:bodyPr>
            <a:normAutofit/>
          </a:bodyPr>
          <a:lstStyle/>
          <a:p>
            <a:r>
              <a:rPr lang="en-US" sz="1300" dirty="0" smtClean="0"/>
              <a:t>Here are probably the six kind of standard ways that we cluster the types of data collection methods that we choose.  This is, again, at a high level.  We’re going to turn to how to mix these in a few minutes but right now at a high level if I’m looking for how to collect data on a certain question or a certain phenomenon, I would say with near certainty that just about every method of collecting the data falls into one of these six categories.  It’s some sort of survey I’m going to do whether it’s phone, a questionnaire people take in person, a questionnaire they take through the mail, some kind of personal interview whether it’s a structured or unstructured one, some sort of group discussion or a focus group, document review which can mean something as simple as analyzing the minutes of a meeting, analyzing the attendance at a meeting, all the way up to doing a content analysis on the contents of a patient’s chart.  Observation, covert or overt.  Again, these days covert observations are pretty uncommon technique for data collections.  And as we talked about before, secondary data analysis.  Any kind of database the precedes the study which I can draw on perhaps as a method of collecting some of the variables of interest. Now, the question becomes if I always have six in play, when do I decide and how do I decide which of these six I’m </a:t>
            </a:r>
            <a:r>
              <a:rPr lang="en-US" sz="1300" dirty="0" err="1" smtClean="0"/>
              <a:t>gonna</a:t>
            </a:r>
            <a:r>
              <a:rPr lang="en-US" sz="1300" dirty="0" smtClean="0"/>
              <a:t> use to examine any question of interest?  </a:t>
            </a:r>
          </a:p>
          <a:p>
            <a:r>
              <a:rPr lang="en-US" sz="1300" dirty="0" smtClean="0"/>
              <a:t> </a:t>
            </a:r>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457438" y="1066800"/>
            <a:ext cx="5184299" cy="2743200"/>
          </a:xfrm>
        </p:spPr>
        <p:txBody>
          <a:bodyPr/>
          <a:lstStyle>
            <a:lvl1pPr>
              <a:defRPr sz="1600">
                <a:solidFill>
                  <a:schemeClr val="tx2"/>
                </a:solidFill>
              </a:defRPr>
            </a:lvl1pPr>
            <a:lvl2pPr marL="460375" indent="-228600">
              <a:buClr>
                <a:schemeClr val="accent5">
                  <a:lumMod val="50000"/>
                </a:schemeClr>
              </a:buClr>
              <a:buSzPct val="150000"/>
              <a:buFont typeface="Arial" pitchFamily="34" charset="0"/>
              <a:buChar char="•"/>
              <a:defRPr sz="1600">
                <a:solidFill>
                  <a:schemeClr val="tx2"/>
                </a:solidFill>
              </a:defRPr>
            </a:lvl2pPr>
            <a:lvl3pPr marL="857250" indent="-247650">
              <a:buClr>
                <a:schemeClr val="accent5">
                  <a:lumMod val="50000"/>
                </a:schemeClr>
              </a:buClr>
              <a:buSzPct val="100000"/>
              <a:buFont typeface="Courier New" pitchFamily="49" charset="0"/>
              <a:buChar char="o"/>
              <a:tabLst/>
              <a:defRPr sz="1600">
                <a:solidFill>
                  <a:schemeClr val="tx2"/>
                </a:solidFill>
              </a:defRPr>
            </a:lvl3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r>
              <a:rPr lang="en-US" dirty="0"/>
              <a:t> </a:t>
            </a:r>
            <a:r>
              <a:rPr lang="en-US" sz="600" b="1" dirty="0">
                <a:solidFill>
                  <a:schemeClr val="bg1"/>
                </a:solidFill>
                <a:latin typeface="+mn-lt"/>
              </a:rPr>
              <a:t>Slide </a:t>
            </a:r>
            <a:fld id="{CB199572-6FE0-40DA-A155-E76BACE71DFE}" type="slidenum">
              <a:rPr lang="en-US" sz="600" b="1">
                <a:solidFill>
                  <a:schemeClr val="bg1"/>
                </a:solidFill>
                <a:latin typeface="+mn-lt"/>
              </a:rPr>
              <a:pPr/>
              <a:t>‹#›</a:t>
            </a:fld>
            <a:r>
              <a:rPr lang="en-US" sz="600" b="1" dirty="0">
                <a:solidFill>
                  <a:schemeClr val="bg1"/>
                </a:solidFill>
                <a:latin typeface="+mn-lt"/>
              </a:rPr>
              <a:t>of 30</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45662" y="50800"/>
            <a:ext cx="1296075" cy="401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438" y="50800"/>
            <a:ext cx="3786571" cy="401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r>
              <a:rPr lang="en-US" dirty="0"/>
              <a:t> </a:t>
            </a:r>
            <a:r>
              <a:rPr lang="en-US" sz="600" b="1" dirty="0">
                <a:solidFill>
                  <a:schemeClr val="bg1"/>
                </a:solidFill>
                <a:latin typeface="+mn-lt"/>
              </a:rPr>
              <a:t>Slide </a:t>
            </a:r>
            <a:fld id="{1B40CCF2-86B4-4D97-9CDE-DA27E1AF9117}" type="slidenum">
              <a:rPr lang="en-US" sz="600" b="1">
                <a:solidFill>
                  <a:schemeClr val="bg1"/>
                </a:solidFill>
                <a:latin typeface="+mn-lt"/>
              </a:rPr>
              <a:pPr/>
              <a:t>‹#›</a:t>
            </a:fld>
            <a:r>
              <a:rPr lang="en-US" sz="600" b="1" dirty="0">
                <a:solidFill>
                  <a:schemeClr val="bg1"/>
                </a:solidFill>
                <a:latin typeface="+mn-lt"/>
              </a:rPr>
              <a:t>of 30</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105" name="Picture 9" descr="C:\Documents and Settings\User\Desktop\NCEH\slidemasterimages\title_master_bottom.jpg"/>
          <p:cNvPicPr>
            <a:picLocks noChangeAspect="1" noChangeArrowheads="1"/>
          </p:cNvPicPr>
          <p:nvPr/>
        </p:nvPicPr>
        <p:blipFill>
          <a:blip r:embed="rId2" cstate="print"/>
          <a:srcRect/>
          <a:stretch>
            <a:fillRect/>
          </a:stretch>
        </p:blipFill>
        <p:spPr bwMode="auto">
          <a:xfrm>
            <a:off x="0" y="3206751"/>
            <a:ext cx="6097057" cy="1654175"/>
          </a:xfrm>
          <a:prstGeom prst="rect">
            <a:avLst/>
          </a:prstGeom>
          <a:noFill/>
        </p:spPr>
      </p:pic>
      <p:pic>
        <p:nvPicPr>
          <p:cNvPr id="4104" name="Picture 8" descr="C:\Documents and Settings\User\Desktop\NCEH\slidemasterimages\title_master_top.jpg"/>
          <p:cNvPicPr>
            <a:picLocks noChangeAspect="1" noChangeArrowheads="1"/>
          </p:cNvPicPr>
          <p:nvPr/>
        </p:nvPicPr>
        <p:blipFill>
          <a:blip r:embed="rId3" cstate="print"/>
          <a:srcRect/>
          <a:stretch>
            <a:fillRect/>
          </a:stretch>
        </p:blipFill>
        <p:spPr bwMode="auto">
          <a:xfrm>
            <a:off x="0" y="0"/>
            <a:ext cx="6097057" cy="1663700"/>
          </a:xfrm>
          <a:prstGeom prst="rect">
            <a:avLst/>
          </a:prstGeom>
          <a:noFill/>
        </p:spPr>
      </p:pic>
      <p:sp>
        <p:nvSpPr>
          <p:cNvPr id="5" name="Title 4"/>
          <p:cNvSpPr>
            <a:spLocks noGrp="1"/>
          </p:cNvSpPr>
          <p:nvPr>
            <p:ph type="title"/>
          </p:nvPr>
        </p:nvSpPr>
        <p:spPr>
          <a:xfrm>
            <a:off x="457438" y="2082800"/>
            <a:ext cx="5184299" cy="762000"/>
          </a:xfrm>
        </p:spPr>
        <p:txBody>
          <a:bodyPr/>
          <a:lstStyle>
            <a:lvl1pPr>
              <a:defRPr sz="1900">
                <a:solidFill>
                  <a:schemeClr val="tx1"/>
                </a:solidFill>
              </a:defRPr>
            </a:lvl1pPr>
          </a:lstStyle>
          <a:p>
            <a:r>
              <a:rPr lang="en-US" smtClean="0"/>
              <a:t>Click to edit Master title style</a:t>
            </a:r>
            <a:endParaRPr lang="en-US" dirty="0"/>
          </a:p>
        </p:txBody>
      </p:sp>
      <p:pic>
        <p:nvPicPr>
          <p:cNvPr id="7" name="Picture 6" descr="title_master_bottom2.jpg"/>
          <p:cNvPicPr>
            <a:picLocks noChangeAspect="1"/>
          </p:cNvPicPr>
          <p:nvPr userDrawn="1"/>
        </p:nvPicPr>
        <p:blipFill>
          <a:blip r:embed="rId4" cstate="print"/>
          <a:stretch>
            <a:fillRect/>
          </a:stretch>
        </p:blipFill>
        <p:spPr>
          <a:xfrm>
            <a:off x="0" y="3221090"/>
            <a:ext cx="6099175" cy="165571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793" y="2937934"/>
            <a:ext cx="5184299" cy="908050"/>
          </a:xfrm>
        </p:spPr>
        <p:txBody>
          <a:bodyPr anchor="t"/>
          <a:lstStyle>
            <a:lvl1pPr algn="l">
              <a:defRPr sz="27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481793" y="1937809"/>
            <a:ext cx="5184299" cy="1000125"/>
          </a:xfrm>
        </p:spPr>
        <p:txBody>
          <a:bodyPr anchor="b"/>
          <a:lstStyle>
            <a:lvl1pPr marL="0" indent="0">
              <a:buNone/>
              <a:defRPr sz="1300"/>
            </a:lvl1pPr>
            <a:lvl2pPr marL="304861" indent="0">
              <a:buNone/>
              <a:defRPr sz="1200"/>
            </a:lvl2pPr>
            <a:lvl3pPr marL="609722" indent="0">
              <a:buNone/>
              <a:defRPr sz="1100"/>
            </a:lvl3pPr>
            <a:lvl4pPr marL="914583" indent="0">
              <a:buNone/>
              <a:defRPr sz="900"/>
            </a:lvl4pPr>
            <a:lvl5pPr marL="1219444" indent="0">
              <a:buNone/>
              <a:defRPr sz="900"/>
            </a:lvl5pPr>
            <a:lvl6pPr marL="1524305" indent="0">
              <a:buNone/>
              <a:defRPr sz="900"/>
            </a:lvl6pPr>
            <a:lvl7pPr marL="1829166" indent="0">
              <a:buNone/>
              <a:defRPr sz="900"/>
            </a:lvl7pPr>
            <a:lvl8pPr marL="2134027" indent="0">
              <a:buNone/>
              <a:defRPr sz="900"/>
            </a:lvl8pPr>
            <a:lvl9pPr marL="2438888" indent="0">
              <a:buNone/>
              <a:defRPr sz="9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dirty="0"/>
          </a:p>
        </p:txBody>
      </p:sp>
      <p:sp>
        <p:nvSpPr>
          <p:cNvPr id="5" name="Slide Number Placeholder 4"/>
          <p:cNvSpPr>
            <a:spLocks noGrp="1"/>
          </p:cNvSpPr>
          <p:nvPr>
            <p:ph type="sldNum" sz="quarter" idx="11"/>
          </p:nvPr>
        </p:nvSpPr>
        <p:spPr>
          <a:xfrm>
            <a:off x="4573587" y="4394200"/>
            <a:ext cx="1068150" cy="177800"/>
          </a:xfrm>
        </p:spPr>
        <p:txBody>
          <a:bodyPr/>
          <a:lstStyle>
            <a:lvl1pPr>
              <a:defRPr/>
            </a:lvl1pPr>
          </a:lstStyle>
          <a:p>
            <a:r>
              <a:rPr lang="en-US" dirty="0" smtClean="0"/>
              <a:t> </a:t>
            </a:r>
            <a:r>
              <a:rPr lang="en-US" sz="1050" b="1" dirty="0" smtClean="0">
                <a:solidFill>
                  <a:schemeClr val="bg1"/>
                </a:solidFill>
                <a:latin typeface="+mn-lt"/>
              </a:rPr>
              <a:t>Slide </a:t>
            </a:r>
            <a:fld id="{4BA790FA-A1DB-447A-9D74-60BF5DBFE056}" type="slidenum">
              <a:rPr lang="en-US" sz="1050" b="1" smtClean="0">
                <a:solidFill>
                  <a:schemeClr val="bg1"/>
                </a:solidFill>
                <a:latin typeface="+mn-lt"/>
              </a:rPr>
              <a:pPr/>
              <a:t>‹#›</a:t>
            </a:fld>
            <a:r>
              <a:rPr lang="en-US" sz="1050" b="1" dirty="0" smtClean="0">
                <a:solidFill>
                  <a:schemeClr val="bg1"/>
                </a:solidFill>
                <a:latin typeface="+mn-lt"/>
              </a:rPr>
              <a:t>of 30</a:t>
            </a:r>
            <a:endParaRPr lang="en-US" sz="1050" b="1" dirty="0">
              <a:solidFill>
                <a:schemeClr val="bg1"/>
              </a:solidFill>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438" y="1066800"/>
            <a:ext cx="2541323" cy="2743200"/>
          </a:xfrm>
        </p:spPr>
        <p:txBody>
          <a:bodyPr/>
          <a:lstStyle>
            <a:lvl1pPr>
              <a:defRPr sz="1900"/>
            </a:lvl1pPr>
            <a:lvl2pPr>
              <a:defRPr sz="16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00414" y="1066800"/>
            <a:ext cx="2541323" cy="2743200"/>
          </a:xfrm>
        </p:spPr>
        <p:txBody>
          <a:bodyPr/>
          <a:lstStyle>
            <a:lvl1pPr>
              <a:defRPr sz="1900"/>
            </a:lvl1pPr>
            <a:lvl2pPr>
              <a:defRPr sz="16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1587" y="4191000"/>
            <a:ext cx="1144587" cy="304800"/>
          </a:xfrm>
        </p:spPr>
        <p:txBody>
          <a:bodyPr/>
          <a:lstStyle>
            <a:lvl1pPr algn="l">
              <a:defRPr b="0"/>
            </a:lvl1pPr>
          </a:lstStyle>
          <a:p>
            <a:endParaRPr lang="en-US" dirty="0"/>
          </a:p>
        </p:txBody>
      </p:sp>
      <p:sp>
        <p:nvSpPr>
          <p:cNvPr id="6" name="Slide Number Placeholder 5"/>
          <p:cNvSpPr>
            <a:spLocks noGrp="1"/>
          </p:cNvSpPr>
          <p:nvPr>
            <p:ph type="sldNum" sz="quarter" idx="11"/>
          </p:nvPr>
        </p:nvSpPr>
        <p:spPr>
          <a:xfrm>
            <a:off x="5181837" y="4318000"/>
            <a:ext cx="915750" cy="177800"/>
          </a:xfrm>
        </p:spPr>
        <p:txBody>
          <a:bodyPr/>
          <a:lstStyle>
            <a:lvl1pPr>
              <a:defRPr sz="1050" b="0"/>
            </a:lvl1pPr>
          </a:lstStyle>
          <a:p>
            <a:r>
              <a:rPr lang="en-US" dirty="0" smtClean="0"/>
              <a:t> </a:t>
            </a:r>
            <a:r>
              <a:rPr lang="en-US" sz="900" dirty="0" smtClean="0">
                <a:solidFill>
                  <a:schemeClr val="bg1"/>
                </a:solidFill>
                <a:latin typeface="+mn-lt"/>
              </a:rPr>
              <a:t>Slide </a:t>
            </a:r>
            <a:fld id="{FA56ADD1-5CDF-41A9-A82B-0AB3377C0DD9}" type="slidenum">
              <a:rPr lang="en-US" sz="900" smtClean="0">
                <a:solidFill>
                  <a:schemeClr val="bg1"/>
                </a:solidFill>
                <a:latin typeface="+mn-lt"/>
              </a:rPr>
              <a:pPr/>
              <a:t>‹#›</a:t>
            </a:fld>
            <a:r>
              <a:rPr lang="en-US" sz="900" dirty="0" smtClean="0">
                <a:solidFill>
                  <a:schemeClr val="bg1"/>
                </a:solidFill>
                <a:latin typeface="+mn-lt"/>
              </a:rPr>
              <a:t>of 30</a:t>
            </a:r>
            <a:endParaRPr lang="en-US" sz="900" dirty="0">
              <a:solidFill>
                <a:schemeClr val="bg1"/>
              </a:solidFill>
              <a:latin typeface="+mn-l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4959" y="183092"/>
            <a:ext cx="5489258" cy="762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04959" y="1023409"/>
            <a:ext cx="2694862" cy="426508"/>
          </a:xfrm>
        </p:spPr>
        <p:txBody>
          <a:bodyPr anchor="b"/>
          <a:lstStyle>
            <a:lvl1pPr marL="0" indent="0">
              <a:buNone/>
              <a:defRPr sz="1600" b="1"/>
            </a:lvl1pPr>
            <a:lvl2pPr marL="304861" indent="0">
              <a:buNone/>
              <a:defRPr sz="1300" b="1"/>
            </a:lvl2pPr>
            <a:lvl3pPr marL="609722" indent="0">
              <a:buNone/>
              <a:defRPr sz="1200" b="1"/>
            </a:lvl3pPr>
            <a:lvl4pPr marL="914583" indent="0">
              <a:buNone/>
              <a:defRPr sz="1100" b="1"/>
            </a:lvl4pPr>
            <a:lvl5pPr marL="1219444" indent="0">
              <a:buNone/>
              <a:defRPr sz="1100" b="1"/>
            </a:lvl5pPr>
            <a:lvl6pPr marL="1524305" indent="0">
              <a:buNone/>
              <a:defRPr sz="1100" b="1"/>
            </a:lvl6pPr>
            <a:lvl7pPr marL="1829166" indent="0">
              <a:buNone/>
              <a:defRPr sz="1100" b="1"/>
            </a:lvl7pPr>
            <a:lvl8pPr marL="2134027" indent="0">
              <a:buNone/>
              <a:defRPr sz="1100" b="1"/>
            </a:lvl8pPr>
            <a:lvl9pPr marL="2438888"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304959" y="1449917"/>
            <a:ext cx="2694862" cy="2634192"/>
          </a:xfrm>
        </p:spPr>
        <p:txBody>
          <a:bodyPr/>
          <a:lstStyle>
            <a:lvl1pPr>
              <a:defRPr sz="1600"/>
            </a:lvl1pPr>
            <a:lvl2pPr>
              <a:defRPr sz="13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098297" y="1023409"/>
            <a:ext cx="2695920" cy="426508"/>
          </a:xfrm>
        </p:spPr>
        <p:txBody>
          <a:bodyPr anchor="b"/>
          <a:lstStyle>
            <a:lvl1pPr marL="0" indent="0">
              <a:buNone/>
              <a:defRPr sz="1600" b="1"/>
            </a:lvl1pPr>
            <a:lvl2pPr marL="304861" indent="0">
              <a:buNone/>
              <a:defRPr sz="1300" b="1"/>
            </a:lvl2pPr>
            <a:lvl3pPr marL="609722" indent="0">
              <a:buNone/>
              <a:defRPr sz="1200" b="1"/>
            </a:lvl3pPr>
            <a:lvl4pPr marL="914583" indent="0">
              <a:buNone/>
              <a:defRPr sz="1100" b="1"/>
            </a:lvl4pPr>
            <a:lvl5pPr marL="1219444" indent="0">
              <a:buNone/>
              <a:defRPr sz="1100" b="1"/>
            </a:lvl5pPr>
            <a:lvl6pPr marL="1524305" indent="0">
              <a:buNone/>
              <a:defRPr sz="1100" b="1"/>
            </a:lvl6pPr>
            <a:lvl7pPr marL="1829166" indent="0">
              <a:buNone/>
              <a:defRPr sz="1100" b="1"/>
            </a:lvl7pPr>
            <a:lvl8pPr marL="2134027" indent="0">
              <a:buNone/>
              <a:defRPr sz="1100" b="1"/>
            </a:lvl8pPr>
            <a:lvl9pPr marL="2438888"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3098297" y="1449917"/>
            <a:ext cx="2695920" cy="2634192"/>
          </a:xfrm>
        </p:spPr>
        <p:txBody>
          <a:bodyPr/>
          <a:lstStyle>
            <a:lvl1pPr>
              <a:defRPr sz="1600"/>
            </a:lvl1pPr>
            <a:lvl2pPr>
              <a:defRPr sz="13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r>
              <a:rPr lang="en-US" dirty="0"/>
              <a:t> </a:t>
            </a:r>
            <a:r>
              <a:rPr lang="en-US" sz="600" b="1" dirty="0">
                <a:solidFill>
                  <a:schemeClr val="bg1"/>
                </a:solidFill>
                <a:latin typeface="+mn-lt"/>
              </a:rPr>
              <a:t>Slide </a:t>
            </a:r>
            <a:fld id="{42805025-5C68-49BD-A21A-D5322973361D}" type="slidenum">
              <a:rPr lang="en-US" sz="600" b="1">
                <a:solidFill>
                  <a:schemeClr val="bg1"/>
                </a:solidFill>
                <a:latin typeface="+mn-lt"/>
              </a:rPr>
              <a:pPr/>
              <a:t>‹#›</a:t>
            </a:fld>
            <a:r>
              <a:rPr lang="en-US" sz="600" b="1" dirty="0">
                <a:solidFill>
                  <a:schemeClr val="bg1"/>
                </a:solidFill>
                <a:latin typeface="+mn-lt"/>
              </a:rPr>
              <a:t>of 30</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r>
              <a:rPr lang="en-US" dirty="0"/>
              <a:t> </a:t>
            </a:r>
            <a:r>
              <a:rPr lang="en-US" sz="600" b="1" dirty="0">
                <a:solidFill>
                  <a:schemeClr val="bg1"/>
                </a:solidFill>
                <a:latin typeface="+mn-lt"/>
              </a:rPr>
              <a:t>Slide </a:t>
            </a:r>
            <a:fld id="{87CAA500-E4E0-4497-9F20-C75513BBEBB8}" type="slidenum">
              <a:rPr lang="en-US" sz="600" b="1">
                <a:solidFill>
                  <a:schemeClr val="bg1"/>
                </a:solidFill>
                <a:latin typeface="+mn-lt"/>
              </a:rPr>
              <a:pPr/>
              <a:t>‹#›</a:t>
            </a:fld>
            <a:r>
              <a:rPr lang="en-US" sz="600" b="1" dirty="0">
                <a:solidFill>
                  <a:schemeClr val="bg1"/>
                </a:solidFill>
                <a:latin typeface="+mn-lt"/>
              </a:rPr>
              <a:t>of 30</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r>
              <a:rPr lang="en-US" dirty="0" smtClean="0"/>
              <a:t> </a:t>
            </a:r>
            <a:r>
              <a:rPr lang="en-US" sz="600" b="1" dirty="0" smtClean="0">
                <a:solidFill>
                  <a:schemeClr val="bg1"/>
                </a:solidFill>
                <a:latin typeface="+mn-lt"/>
              </a:rPr>
              <a:t>Slide </a:t>
            </a:r>
            <a:fld id="{19EF57F6-BF4D-47C6-9C20-3DDF4655460D}" type="slidenum">
              <a:rPr lang="en-US" sz="600" b="1" smtClean="0">
                <a:solidFill>
                  <a:schemeClr val="bg1"/>
                </a:solidFill>
                <a:latin typeface="+mn-lt"/>
              </a:rPr>
              <a:pPr/>
              <a:t>‹#›</a:t>
            </a:fld>
            <a:r>
              <a:rPr lang="en-US" sz="600" b="1" dirty="0" smtClean="0">
                <a:solidFill>
                  <a:schemeClr val="bg1"/>
                </a:solidFill>
                <a:latin typeface="+mn-lt"/>
              </a:rPr>
              <a:t> of 30</a:t>
            </a:r>
            <a:endParaRPr lang="en-US" sz="600" b="1" dirty="0">
              <a:solidFill>
                <a:schemeClr val="bg1"/>
              </a:solidFill>
              <a:latin typeface="+mn-lt"/>
            </a:endParaRPr>
          </a:p>
        </p:txBody>
      </p:sp>
      <p:sp>
        <p:nvSpPr>
          <p:cNvPr id="5" name="Content Placeholder 4"/>
          <p:cNvSpPr>
            <a:spLocks noGrp="1"/>
          </p:cNvSpPr>
          <p:nvPr>
            <p:ph sz="quarter" idx="12"/>
          </p:nvPr>
        </p:nvSpPr>
        <p:spPr>
          <a:xfrm>
            <a:off x="304959" y="1117600"/>
            <a:ext cx="5540084" cy="2794000"/>
          </a:xfrm>
        </p:spPr>
        <p:txBody>
          <a:bodyPr/>
          <a:lstStyle/>
          <a:p>
            <a:pPr lvl="0"/>
            <a:r>
              <a:rPr lang="en-US" smtClean="0"/>
              <a:t>Click to edit Master text styles</a:t>
            </a:r>
          </a:p>
          <a:p>
            <a:pPr lvl="1"/>
            <a:r>
              <a:rPr lang="en-US" smtClean="0"/>
              <a:t>Second level</a:t>
            </a:r>
          </a:p>
          <a:p>
            <a:pPr lvl="2"/>
            <a:r>
              <a:rPr lang="en-US" smtClean="0"/>
              <a:t>Third level</a:t>
            </a:r>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959" y="182033"/>
            <a:ext cx="2006587" cy="774700"/>
          </a:xfrm>
        </p:spPr>
        <p:txBody>
          <a:bodyPr anchor="b"/>
          <a:lstStyle>
            <a:lvl1pPr algn="l">
              <a:defRPr sz="1300" b="1"/>
            </a:lvl1pPr>
          </a:lstStyle>
          <a:p>
            <a:r>
              <a:rPr lang="en-US" smtClean="0"/>
              <a:t>Click to edit Master title style</a:t>
            </a:r>
            <a:endParaRPr lang="en-US"/>
          </a:p>
        </p:txBody>
      </p:sp>
      <p:sp>
        <p:nvSpPr>
          <p:cNvPr id="3" name="Content Placeholder 2"/>
          <p:cNvSpPr>
            <a:spLocks noGrp="1"/>
          </p:cNvSpPr>
          <p:nvPr>
            <p:ph idx="1"/>
          </p:nvPr>
        </p:nvSpPr>
        <p:spPr>
          <a:xfrm>
            <a:off x="2384608" y="182034"/>
            <a:ext cx="3409608" cy="3902075"/>
          </a:xfrm>
        </p:spPr>
        <p:txBody>
          <a:bodyPr/>
          <a:lstStyle>
            <a:lvl1pPr>
              <a:defRPr sz="2100"/>
            </a:lvl1pPr>
            <a:lvl2pPr>
              <a:defRPr sz="19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04959" y="956734"/>
            <a:ext cx="2006587" cy="3127375"/>
          </a:xfrm>
        </p:spPr>
        <p:txBody>
          <a:bodyPr/>
          <a:lstStyle>
            <a:lvl1pPr marL="0" indent="0">
              <a:buNone/>
              <a:defRPr sz="900"/>
            </a:lvl1pPr>
            <a:lvl2pPr marL="304861" indent="0">
              <a:buNone/>
              <a:defRPr sz="800"/>
            </a:lvl2pPr>
            <a:lvl3pPr marL="609722" indent="0">
              <a:buNone/>
              <a:defRPr sz="700"/>
            </a:lvl3pPr>
            <a:lvl4pPr marL="914583" indent="0">
              <a:buNone/>
              <a:defRPr sz="600"/>
            </a:lvl4pPr>
            <a:lvl5pPr marL="1219444" indent="0">
              <a:buNone/>
              <a:defRPr sz="600"/>
            </a:lvl5pPr>
            <a:lvl6pPr marL="1524305" indent="0">
              <a:buNone/>
              <a:defRPr sz="600"/>
            </a:lvl6pPr>
            <a:lvl7pPr marL="1829166" indent="0">
              <a:buNone/>
              <a:defRPr sz="600"/>
            </a:lvl7pPr>
            <a:lvl8pPr marL="2134027" indent="0">
              <a:buNone/>
              <a:defRPr sz="600"/>
            </a:lvl8pPr>
            <a:lvl9pPr marL="2438888" indent="0">
              <a:buNone/>
              <a:defRPr sz="6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r>
              <a:rPr lang="en-US" dirty="0"/>
              <a:t> </a:t>
            </a:r>
            <a:r>
              <a:rPr lang="en-US" sz="600" b="1" dirty="0">
                <a:solidFill>
                  <a:schemeClr val="bg1"/>
                </a:solidFill>
                <a:latin typeface="+mn-lt"/>
              </a:rPr>
              <a:t>Slide </a:t>
            </a:r>
            <a:fld id="{392F44F1-E5FB-4487-AE14-4145D050466A}" type="slidenum">
              <a:rPr lang="en-US" sz="600" b="1">
                <a:solidFill>
                  <a:schemeClr val="bg1"/>
                </a:solidFill>
                <a:latin typeface="+mn-lt"/>
              </a:rPr>
              <a:pPr/>
              <a:t>‹#›</a:t>
            </a:fld>
            <a:r>
              <a:rPr lang="en-US" sz="600" b="1" dirty="0">
                <a:solidFill>
                  <a:schemeClr val="bg1"/>
                </a:solidFill>
                <a:latin typeface="+mn-lt"/>
              </a:rPr>
              <a:t>of 30</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5481" y="3200400"/>
            <a:ext cx="3659505" cy="377825"/>
          </a:xfrm>
        </p:spPr>
        <p:txBody>
          <a:bodyPr anchor="b"/>
          <a:lstStyle>
            <a:lvl1pPr algn="l">
              <a:defRPr sz="1300" b="1"/>
            </a:lvl1pPr>
          </a:lstStyle>
          <a:p>
            <a:r>
              <a:rPr lang="en-US" smtClean="0"/>
              <a:t>Click to edit Master title style</a:t>
            </a:r>
            <a:endParaRPr lang="en-US"/>
          </a:p>
        </p:txBody>
      </p:sp>
      <p:sp>
        <p:nvSpPr>
          <p:cNvPr id="3" name="Picture Placeholder 2"/>
          <p:cNvSpPr>
            <a:spLocks noGrp="1"/>
          </p:cNvSpPr>
          <p:nvPr>
            <p:ph type="pic" idx="1"/>
          </p:nvPr>
        </p:nvSpPr>
        <p:spPr>
          <a:xfrm>
            <a:off x="1195481" y="408517"/>
            <a:ext cx="3659505" cy="2743200"/>
          </a:xfrm>
        </p:spPr>
        <p:txBody>
          <a:bodyPr/>
          <a:lstStyle>
            <a:lvl1pPr marL="0" indent="0">
              <a:buNone/>
              <a:defRPr sz="2100"/>
            </a:lvl1pPr>
            <a:lvl2pPr marL="304861" indent="0">
              <a:buNone/>
              <a:defRPr sz="1900"/>
            </a:lvl2pPr>
            <a:lvl3pPr marL="609722" indent="0">
              <a:buNone/>
              <a:defRPr sz="1600"/>
            </a:lvl3pPr>
            <a:lvl4pPr marL="914583" indent="0">
              <a:buNone/>
              <a:defRPr sz="1300"/>
            </a:lvl4pPr>
            <a:lvl5pPr marL="1219444" indent="0">
              <a:buNone/>
              <a:defRPr sz="1300"/>
            </a:lvl5pPr>
            <a:lvl6pPr marL="1524305" indent="0">
              <a:buNone/>
              <a:defRPr sz="1300"/>
            </a:lvl6pPr>
            <a:lvl7pPr marL="1829166" indent="0">
              <a:buNone/>
              <a:defRPr sz="1300"/>
            </a:lvl7pPr>
            <a:lvl8pPr marL="2134027" indent="0">
              <a:buNone/>
              <a:defRPr sz="1300"/>
            </a:lvl8pPr>
            <a:lvl9pPr marL="2438888" indent="0">
              <a:buNone/>
              <a:defRPr sz="1300"/>
            </a:lvl9pPr>
          </a:lstStyle>
          <a:p>
            <a:r>
              <a:rPr lang="en-US" smtClean="0"/>
              <a:t>Click icon to add picture</a:t>
            </a:r>
            <a:endParaRPr lang="en-US"/>
          </a:p>
        </p:txBody>
      </p:sp>
      <p:sp>
        <p:nvSpPr>
          <p:cNvPr id="4" name="Text Placeholder 3"/>
          <p:cNvSpPr>
            <a:spLocks noGrp="1"/>
          </p:cNvSpPr>
          <p:nvPr>
            <p:ph type="body" sz="half" idx="2"/>
          </p:nvPr>
        </p:nvSpPr>
        <p:spPr>
          <a:xfrm>
            <a:off x="1195481" y="3578225"/>
            <a:ext cx="3659505" cy="536575"/>
          </a:xfrm>
        </p:spPr>
        <p:txBody>
          <a:bodyPr/>
          <a:lstStyle>
            <a:lvl1pPr marL="0" indent="0">
              <a:buNone/>
              <a:defRPr sz="900"/>
            </a:lvl1pPr>
            <a:lvl2pPr marL="304861" indent="0">
              <a:buNone/>
              <a:defRPr sz="800"/>
            </a:lvl2pPr>
            <a:lvl3pPr marL="609722" indent="0">
              <a:buNone/>
              <a:defRPr sz="700"/>
            </a:lvl3pPr>
            <a:lvl4pPr marL="914583" indent="0">
              <a:buNone/>
              <a:defRPr sz="600"/>
            </a:lvl4pPr>
            <a:lvl5pPr marL="1219444" indent="0">
              <a:buNone/>
              <a:defRPr sz="600"/>
            </a:lvl5pPr>
            <a:lvl6pPr marL="1524305" indent="0">
              <a:buNone/>
              <a:defRPr sz="600"/>
            </a:lvl6pPr>
            <a:lvl7pPr marL="1829166" indent="0">
              <a:buNone/>
              <a:defRPr sz="600"/>
            </a:lvl7pPr>
            <a:lvl8pPr marL="2134027" indent="0">
              <a:buNone/>
              <a:defRPr sz="600"/>
            </a:lvl8pPr>
            <a:lvl9pPr marL="2438888" indent="0">
              <a:buNone/>
              <a:defRPr sz="6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r>
              <a:rPr lang="en-US" dirty="0"/>
              <a:t> </a:t>
            </a:r>
            <a:r>
              <a:rPr lang="en-US" sz="600" b="1" dirty="0">
                <a:solidFill>
                  <a:schemeClr val="bg1"/>
                </a:solidFill>
                <a:latin typeface="+mn-lt"/>
              </a:rPr>
              <a:t>Slide </a:t>
            </a:r>
            <a:fld id="{7F0B2A16-0EBD-4B8A-9E30-BEA26E90FEB6}" type="slidenum">
              <a:rPr lang="en-US" sz="600" b="1">
                <a:solidFill>
                  <a:schemeClr val="bg1"/>
                </a:solidFill>
                <a:latin typeface="+mn-lt"/>
              </a:rPr>
              <a:pPr/>
              <a:t>‹#›</a:t>
            </a:fld>
            <a:r>
              <a:rPr lang="en-US" sz="600" b="1" dirty="0">
                <a:solidFill>
                  <a:schemeClr val="bg1"/>
                </a:solidFill>
                <a:latin typeface="+mn-lt"/>
              </a:rPr>
              <a:t>of 30</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descr="slide_master_bottom2.jpg"/>
          <p:cNvPicPr>
            <a:picLocks/>
          </p:cNvPicPr>
          <p:nvPr/>
        </p:nvPicPr>
        <p:blipFill>
          <a:blip r:embed="rId14" cstate="print"/>
          <a:stretch>
            <a:fillRect/>
          </a:stretch>
        </p:blipFill>
        <p:spPr>
          <a:xfrm>
            <a:off x="0" y="3810000"/>
            <a:ext cx="6099048" cy="762000"/>
          </a:xfrm>
          <a:prstGeom prst="rect">
            <a:avLst/>
          </a:prstGeom>
        </p:spPr>
      </p:pic>
      <p:pic>
        <p:nvPicPr>
          <p:cNvPr id="1031" name="Picture 7" descr="C:\Documents and Settings\User\Desktop\NCEH\slidemasterimages\slide_master_top.jpg"/>
          <p:cNvPicPr>
            <a:picLocks noChangeAspect="1" noChangeArrowheads="1"/>
          </p:cNvPicPr>
          <p:nvPr/>
        </p:nvPicPr>
        <p:blipFill>
          <a:blip r:embed="rId15" cstate="print"/>
          <a:srcRect/>
          <a:stretch>
            <a:fillRect/>
          </a:stretch>
        </p:blipFill>
        <p:spPr bwMode="auto">
          <a:xfrm>
            <a:off x="2118" y="1"/>
            <a:ext cx="6097057" cy="892175"/>
          </a:xfrm>
          <a:prstGeom prst="rect">
            <a:avLst/>
          </a:prstGeom>
          <a:noFill/>
        </p:spPr>
      </p:pic>
      <p:sp>
        <p:nvSpPr>
          <p:cNvPr id="1026" name="Rectangle 2"/>
          <p:cNvSpPr>
            <a:spLocks noGrp="1" noChangeArrowheads="1"/>
          </p:cNvSpPr>
          <p:nvPr>
            <p:ph type="title"/>
          </p:nvPr>
        </p:nvSpPr>
        <p:spPr bwMode="auto">
          <a:xfrm>
            <a:off x="457438" y="50800"/>
            <a:ext cx="5184299" cy="762000"/>
          </a:xfrm>
          <a:prstGeom prst="rect">
            <a:avLst/>
          </a:prstGeom>
          <a:noFill/>
          <a:ln w="9525">
            <a:noFill/>
            <a:miter lim="800000"/>
            <a:headEnd/>
            <a:tailEnd/>
          </a:ln>
          <a:effectLst/>
        </p:spPr>
        <p:txBody>
          <a:bodyPr vert="horz" wrap="square" lIns="60972" tIns="30486" rIns="60972" bIns="30486"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438" y="1066800"/>
            <a:ext cx="5184299" cy="2743200"/>
          </a:xfrm>
          <a:prstGeom prst="rect">
            <a:avLst/>
          </a:prstGeom>
          <a:noFill/>
          <a:ln w="9525">
            <a:noFill/>
            <a:miter lim="800000"/>
            <a:headEnd/>
            <a:tailEnd/>
          </a:ln>
          <a:effectLst/>
        </p:spPr>
        <p:txBody>
          <a:bodyPr vert="horz" wrap="square" lIns="60972" tIns="30486" rIns="60972" bIns="304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9" name="Rectangle 5"/>
          <p:cNvSpPr>
            <a:spLocks noGrp="1" noChangeArrowheads="1"/>
          </p:cNvSpPr>
          <p:nvPr>
            <p:ph type="ftr" sz="quarter" idx="3"/>
          </p:nvPr>
        </p:nvSpPr>
        <p:spPr bwMode="auto">
          <a:xfrm>
            <a:off x="1587" y="4191000"/>
            <a:ext cx="1219200" cy="381000"/>
          </a:xfrm>
          <a:prstGeom prst="rect">
            <a:avLst/>
          </a:prstGeom>
          <a:noFill/>
          <a:ln w="9525">
            <a:noFill/>
            <a:miter lim="800000"/>
            <a:headEnd/>
            <a:tailEnd/>
          </a:ln>
          <a:effectLst/>
        </p:spPr>
        <p:txBody>
          <a:bodyPr vert="horz" wrap="square" lIns="60972" tIns="30486" rIns="60972" bIns="30486" numCol="1" anchor="t" anchorCtr="0" compatLnSpc="1">
            <a:prstTxWarp prst="textNoShape">
              <a:avLst/>
            </a:prstTxWarp>
          </a:bodyPr>
          <a:lstStyle>
            <a:lvl1pPr algn="l">
              <a:defRPr sz="1050" b="0">
                <a:solidFill>
                  <a:schemeClr val="bg1"/>
                </a:solidFill>
                <a:latin typeface="+mn-lt"/>
              </a:defRPr>
            </a:lvl1pPr>
          </a:lstStyle>
          <a:p>
            <a:endParaRPr lang="en-US" dirty="0"/>
          </a:p>
        </p:txBody>
      </p:sp>
      <p:sp>
        <p:nvSpPr>
          <p:cNvPr id="1030" name="Rectangle 6"/>
          <p:cNvSpPr>
            <a:spLocks noGrp="1" noChangeArrowheads="1"/>
          </p:cNvSpPr>
          <p:nvPr>
            <p:ph type="sldNum" sz="quarter" idx="4"/>
          </p:nvPr>
        </p:nvSpPr>
        <p:spPr bwMode="auto">
          <a:xfrm>
            <a:off x="5030787" y="4343400"/>
            <a:ext cx="1066800" cy="177800"/>
          </a:xfrm>
          <a:prstGeom prst="rect">
            <a:avLst/>
          </a:prstGeom>
          <a:noFill/>
          <a:ln w="9525">
            <a:noFill/>
            <a:miter lim="800000"/>
            <a:headEnd/>
            <a:tailEnd/>
          </a:ln>
          <a:effectLst/>
        </p:spPr>
        <p:txBody>
          <a:bodyPr vert="horz" wrap="square" lIns="60972" tIns="30486" rIns="60972" bIns="30486" numCol="1" anchor="t" anchorCtr="0" compatLnSpc="1">
            <a:prstTxWarp prst="textNoShape">
              <a:avLst/>
            </a:prstTxWarp>
          </a:bodyPr>
          <a:lstStyle>
            <a:lvl1pPr algn="r">
              <a:defRPr sz="900" b="0"/>
            </a:lvl1pPr>
          </a:lstStyle>
          <a:p>
            <a:r>
              <a:rPr lang="en-US" dirty="0" smtClean="0"/>
              <a:t> </a:t>
            </a:r>
            <a:r>
              <a:rPr lang="en-US" sz="1050" dirty="0" smtClean="0">
                <a:solidFill>
                  <a:schemeClr val="bg1"/>
                </a:solidFill>
                <a:latin typeface="+mn-lt"/>
              </a:rPr>
              <a:t>Slide </a:t>
            </a:r>
            <a:fld id="{584B41AD-5B6B-4DD7-9B31-0B1DCD0D6665}" type="slidenum">
              <a:rPr lang="en-US" sz="1050" smtClean="0">
                <a:solidFill>
                  <a:schemeClr val="bg1"/>
                </a:solidFill>
                <a:latin typeface="+mn-lt"/>
              </a:rPr>
              <a:pPr/>
              <a:t>‹#›</a:t>
            </a:fld>
            <a:r>
              <a:rPr lang="en-US" sz="1050" dirty="0" smtClean="0">
                <a:solidFill>
                  <a:schemeClr val="bg1"/>
                </a:solidFill>
                <a:latin typeface="+mn-lt"/>
              </a:rPr>
              <a:t>of 30</a:t>
            </a:r>
            <a:endParaRPr lang="en-US" sz="1050" dirty="0">
              <a:solidFill>
                <a:schemeClr val="bg1"/>
              </a:solidFill>
              <a:latin typeface="+mn-lt"/>
            </a:endParaRPr>
          </a:p>
        </p:txBody>
      </p:sp>
      <p:pic>
        <p:nvPicPr>
          <p:cNvPr id="8" name="Picture 7" descr="transparent_tree_logo.gif"/>
          <p:cNvPicPr>
            <a:picLocks noChangeAspect="1"/>
          </p:cNvPicPr>
          <p:nvPr/>
        </p:nvPicPr>
        <p:blipFill>
          <a:blip r:embed="rId16" cstate="print"/>
          <a:stretch>
            <a:fillRect/>
          </a:stretch>
        </p:blipFill>
        <p:spPr>
          <a:xfrm>
            <a:off x="5259387" y="2743200"/>
            <a:ext cx="781050" cy="1057275"/>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1" fontAlgn="base" hangingPunct="1">
        <a:spcBef>
          <a:spcPct val="0"/>
        </a:spcBef>
        <a:spcAft>
          <a:spcPct val="0"/>
        </a:spcAft>
        <a:defRPr b="1">
          <a:solidFill>
            <a:schemeClr val="bg1"/>
          </a:solidFill>
          <a:latin typeface="+mj-lt"/>
          <a:ea typeface="+mj-ea"/>
          <a:cs typeface="+mj-cs"/>
        </a:defRPr>
      </a:lvl1pPr>
      <a:lvl2pPr algn="ctr" rtl="0" eaLnBrk="1" fontAlgn="base" hangingPunct="1">
        <a:spcBef>
          <a:spcPct val="0"/>
        </a:spcBef>
        <a:spcAft>
          <a:spcPct val="0"/>
        </a:spcAft>
        <a:defRPr b="1">
          <a:solidFill>
            <a:schemeClr val="bg1"/>
          </a:solidFill>
          <a:latin typeface="Arial" charset="0"/>
        </a:defRPr>
      </a:lvl2pPr>
      <a:lvl3pPr algn="ctr" rtl="0" eaLnBrk="1" fontAlgn="base" hangingPunct="1">
        <a:spcBef>
          <a:spcPct val="0"/>
        </a:spcBef>
        <a:spcAft>
          <a:spcPct val="0"/>
        </a:spcAft>
        <a:defRPr b="1">
          <a:solidFill>
            <a:schemeClr val="bg1"/>
          </a:solidFill>
          <a:latin typeface="Arial" charset="0"/>
        </a:defRPr>
      </a:lvl3pPr>
      <a:lvl4pPr algn="ctr" rtl="0" eaLnBrk="1" fontAlgn="base" hangingPunct="1">
        <a:spcBef>
          <a:spcPct val="0"/>
        </a:spcBef>
        <a:spcAft>
          <a:spcPct val="0"/>
        </a:spcAft>
        <a:defRPr b="1">
          <a:solidFill>
            <a:schemeClr val="bg1"/>
          </a:solidFill>
          <a:latin typeface="Arial" charset="0"/>
        </a:defRPr>
      </a:lvl4pPr>
      <a:lvl5pPr algn="ctr" rtl="0" eaLnBrk="1" fontAlgn="base" hangingPunct="1">
        <a:spcBef>
          <a:spcPct val="0"/>
        </a:spcBef>
        <a:spcAft>
          <a:spcPct val="0"/>
        </a:spcAft>
        <a:defRPr b="1">
          <a:solidFill>
            <a:schemeClr val="bg1"/>
          </a:solidFill>
          <a:latin typeface="Arial" charset="0"/>
        </a:defRPr>
      </a:lvl5pPr>
      <a:lvl6pPr marL="304861" algn="ctr" rtl="0" eaLnBrk="1" fontAlgn="base" hangingPunct="1">
        <a:spcBef>
          <a:spcPct val="0"/>
        </a:spcBef>
        <a:spcAft>
          <a:spcPct val="0"/>
        </a:spcAft>
        <a:defRPr b="1">
          <a:solidFill>
            <a:schemeClr val="bg1"/>
          </a:solidFill>
          <a:latin typeface="Arial" charset="0"/>
        </a:defRPr>
      </a:lvl6pPr>
      <a:lvl7pPr marL="609722" algn="ctr" rtl="0" eaLnBrk="1" fontAlgn="base" hangingPunct="1">
        <a:spcBef>
          <a:spcPct val="0"/>
        </a:spcBef>
        <a:spcAft>
          <a:spcPct val="0"/>
        </a:spcAft>
        <a:defRPr b="1">
          <a:solidFill>
            <a:schemeClr val="bg1"/>
          </a:solidFill>
          <a:latin typeface="Arial" charset="0"/>
        </a:defRPr>
      </a:lvl7pPr>
      <a:lvl8pPr marL="914583" algn="ctr" rtl="0" eaLnBrk="1" fontAlgn="base" hangingPunct="1">
        <a:spcBef>
          <a:spcPct val="0"/>
        </a:spcBef>
        <a:spcAft>
          <a:spcPct val="0"/>
        </a:spcAft>
        <a:defRPr b="1">
          <a:solidFill>
            <a:schemeClr val="bg1"/>
          </a:solidFill>
          <a:latin typeface="Arial" charset="0"/>
        </a:defRPr>
      </a:lvl8pPr>
      <a:lvl9pPr marL="1219444" algn="ctr" rtl="0" eaLnBrk="1" fontAlgn="base" hangingPunct="1">
        <a:spcBef>
          <a:spcPct val="0"/>
        </a:spcBef>
        <a:spcAft>
          <a:spcPct val="0"/>
        </a:spcAft>
        <a:defRPr b="1">
          <a:solidFill>
            <a:schemeClr val="bg1"/>
          </a:solidFill>
          <a:latin typeface="Arial" charset="0"/>
        </a:defRPr>
      </a:lvl9pPr>
    </p:titleStyle>
    <p:bodyStyle>
      <a:lvl1pPr marL="228646" indent="-228646" algn="l" rtl="0" eaLnBrk="1" fontAlgn="base" hangingPunct="1">
        <a:spcBef>
          <a:spcPct val="20000"/>
        </a:spcBef>
        <a:spcAft>
          <a:spcPct val="0"/>
        </a:spcAft>
        <a:defRPr sz="900" b="1">
          <a:solidFill>
            <a:schemeClr val="tx1"/>
          </a:solidFill>
          <a:latin typeface="+mn-lt"/>
          <a:ea typeface="+mn-ea"/>
          <a:cs typeface="+mn-cs"/>
        </a:defRPr>
      </a:lvl1pPr>
      <a:lvl2pPr marL="495399" indent="-190538" algn="l" rtl="0" eaLnBrk="1" fontAlgn="base" hangingPunct="1">
        <a:spcBef>
          <a:spcPct val="20000"/>
        </a:spcBef>
        <a:spcAft>
          <a:spcPct val="0"/>
        </a:spcAft>
        <a:buSzPct val="150000"/>
        <a:buChar char="•"/>
        <a:defRPr sz="900" b="1">
          <a:solidFill>
            <a:schemeClr val="tx1"/>
          </a:solidFill>
          <a:latin typeface="+mn-lt"/>
        </a:defRPr>
      </a:lvl2pPr>
      <a:lvl3pPr marL="762152" indent="-152430" algn="l" rtl="0" eaLnBrk="1" fontAlgn="base" hangingPunct="1">
        <a:spcBef>
          <a:spcPct val="20000"/>
        </a:spcBef>
        <a:spcAft>
          <a:spcPct val="0"/>
        </a:spcAft>
        <a:buChar char="o"/>
        <a:defRPr sz="900" b="1">
          <a:solidFill>
            <a:schemeClr val="tx1"/>
          </a:solidFill>
          <a:latin typeface="+mn-lt"/>
        </a:defRPr>
      </a:lvl3pPr>
      <a:lvl4pPr marL="1067013" indent="-152430" algn="l" rtl="0" eaLnBrk="1" fontAlgn="base" hangingPunct="1">
        <a:spcBef>
          <a:spcPct val="20000"/>
        </a:spcBef>
        <a:spcAft>
          <a:spcPct val="0"/>
        </a:spcAft>
        <a:defRPr sz="1300">
          <a:solidFill>
            <a:schemeClr val="tx1"/>
          </a:solidFill>
          <a:latin typeface="Times New Roman" charset="0"/>
        </a:defRPr>
      </a:lvl4pPr>
      <a:lvl5pPr marL="1371874" indent="-152430" algn="l" rtl="0" eaLnBrk="1" fontAlgn="base" hangingPunct="1">
        <a:spcBef>
          <a:spcPct val="20000"/>
        </a:spcBef>
        <a:spcAft>
          <a:spcPct val="0"/>
        </a:spcAft>
        <a:buChar char="»"/>
        <a:defRPr sz="1300">
          <a:solidFill>
            <a:schemeClr val="tx1"/>
          </a:solidFill>
          <a:latin typeface="Times New Roman" charset="0"/>
        </a:defRPr>
      </a:lvl5pPr>
      <a:lvl6pPr marL="1676735" indent="-152430" algn="l" rtl="0" eaLnBrk="1" fontAlgn="base" hangingPunct="1">
        <a:spcBef>
          <a:spcPct val="20000"/>
        </a:spcBef>
        <a:spcAft>
          <a:spcPct val="0"/>
        </a:spcAft>
        <a:buChar char="»"/>
        <a:defRPr sz="1300">
          <a:solidFill>
            <a:schemeClr val="tx1"/>
          </a:solidFill>
          <a:latin typeface="Times New Roman" charset="0"/>
        </a:defRPr>
      </a:lvl6pPr>
      <a:lvl7pPr marL="1981596" indent="-152430" algn="l" rtl="0" eaLnBrk="1" fontAlgn="base" hangingPunct="1">
        <a:spcBef>
          <a:spcPct val="20000"/>
        </a:spcBef>
        <a:spcAft>
          <a:spcPct val="0"/>
        </a:spcAft>
        <a:buChar char="»"/>
        <a:defRPr sz="1300">
          <a:solidFill>
            <a:schemeClr val="tx1"/>
          </a:solidFill>
          <a:latin typeface="Times New Roman" charset="0"/>
        </a:defRPr>
      </a:lvl7pPr>
      <a:lvl8pPr marL="2286457" indent="-152430" algn="l" rtl="0" eaLnBrk="1" fontAlgn="base" hangingPunct="1">
        <a:spcBef>
          <a:spcPct val="20000"/>
        </a:spcBef>
        <a:spcAft>
          <a:spcPct val="0"/>
        </a:spcAft>
        <a:buChar char="»"/>
        <a:defRPr sz="1300">
          <a:solidFill>
            <a:schemeClr val="tx1"/>
          </a:solidFill>
          <a:latin typeface="Times New Roman" charset="0"/>
        </a:defRPr>
      </a:lvl8pPr>
      <a:lvl9pPr marL="2591318" indent="-152430" algn="l" rtl="0" eaLnBrk="1" fontAlgn="base" hangingPunct="1">
        <a:spcBef>
          <a:spcPct val="20000"/>
        </a:spcBef>
        <a:spcAft>
          <a:spcPct val="0"/>
        </a:spcAft>
        <a:buChar char="»"/>
        <a:defRPr sz="1300">
          <a:solidFill>
            <a:schemeClr val="tx1"/>
          </a:solidFill>
          <a:latin typeface="Times New Roman" charset="0"/>
        </a:defRPr>
      </a:lvl9pPr>
    </p:bodyStyle>
    <p:otherStyle>
      <a:defPPr>
        <a:defRPr lang="en-US"/>
      </a:defPPr>
      <a:lvl1pPr marL="0" algn="l" defTabSz="609722" rtl="0" eaLnBrk="1" latinLnBrk="0" hangingPunct="1">
        <a:defRPr sz="1200" kern="1200">
          <a:solidFill>
            <a:schemeClr val="tx1"/>
          </a:solidFill>
          <a:latin typeface="+mn-lt"/>
          <a:ea typeface="+mn-ea"/>
          <a:cs typeface="+mn-cs"/>
        </a:defRPr>
      </a:lvl1pPr>
      <a:lvl2pPr marL="304861" algn="l" defTabSz="609722" rtl="0" eaLnBrk="1" latinLnBrk="0" hangingPunct="1">
        <a:defRPr sz="1200" kern="1200">
          <a:solidFill>
            <a:schemeClr val="tx1"/>
          </a:solidFill>
          <a:latin typeface="+mn-lt"/>
          <a:ea typeface="+mn-ea"/>
          <a:cs typeface="+mn-cs"/>
        </a:defRPr>
      </a:lvl2pPr>
      <a:lvl3pPr marL="609722" algn="l" defTabSz="609722" rtl="0" eaLnBrk="1" latinLnBrk="0" hangingPunct="1">
        <a:defRPr sz="1200" kern="1200">
          <a:solidFill>
            <a:schemeClr val="tx1"/>
          </a:solidFill>
          <a:latin typeface="+mn-lt"/>
          <a:ea typeface="+mn-ea"/>
          <a:cs typeface="+mn-cs"/>
        </a:defRPr>
      </a:lvl3pPr>
      <a:lvl4pPr marL="914583" algn="l" defTabSz="609722" rtl="0" eaLnBrk="1" latinLnBrk="0" hangingPunct="1">
        <a:defRPr sz="1200" kern="1200">
          <a:solidFill>
            <a:schemeClr val="tx1"/>
          </a:solidFill>
          <a:latin typeface="+mn-lt"/>
          <a:ea typeface="+mn-ea"/>
          <a:cs typeface="+mn-cs"/>
        </a:defRPr>
      </a:lvl4pPr>
      <a:lvl5pPr marL="1219444" algn="l" defTabSz="609722" rtl="0" eaLnBrk="1" latinLnBrk="0" hangingPunct="1">
        <a:defRPr sz="1200" kern="1200">
          <a:solidFill>
            <a:schemeClr val="tx1"/>
          </a:solidFill>
          <a:latin typeface="+mn-lt"/>
          <a:ea typeface="+mn-ea"/>
          <a:cs typeface="+mn-cs"/>
        </a:defRPr>
      </a:lvl5pPr>
      <a:lvl6pPr marL="1524305" algn="l" defTabSz="609722" rtl="0" eaLnBrk="1" latinLnBrk="0" hangingPunct="1">
        <a:defRPr sz="1200" kern="1200">
          <a:solidFill>
            <a:schemeClr val="tx1"/>
          </a:solidFill>
          <a:latin typeface="+mn-lt"/>
          <a:ea typeface="+mn-ea"/>
          <a:cs typeface="+mn-cs"/>
        </a:defRPr>
      </a:lvl6pPr>
      <a:lvl7pPr marL="1829166" algn="l" defTabSz="609722" rtl="0" eaLnBrk="1" latinLnBrk="0" hangingPunct="1">
        <a:defRPr sz="1200" kern="1200">
          <a:solidFill>
            <a:schemeClr val="tx1"/>
          </a:solidFill>
          <a:latin typeface="+mn-lt"/>
          <a:ea typeface="+mn-ea"/>
          <a:cs typeface="+mn-cs"/>
        </a:defRPr>
      </a:lvl7pPr>
      <a:lvl8pPr marL="2134027" algn="l" defTabSz="609722" rtl="0" eaLnBrk="1" latinLnBrk="0" hangingPunct="1">
        <a:defRPr sz="1200" kern="1200">
          <a:solidFill>
            <a:schemeClr val="tx1"/>
          </a:solidFill>
          <a:latin typeface="+mn-lt"/>
          <a:ea typeface="+mn-ea"/>
          <a:cs typeface="+mn-cs"/>
        </a:defRPr>
      </a:lvl8pPr>
      <a:lvl9pPr marL="2438888" algn="l" defTabSz="609722"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36.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ctb.ku.edu/en/default.aspx" TargetMode="External"/><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6.gif"/></Relationships>
</file>

<file path=ppt/slides/_rels/slide4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63587" y="21336"/>
            <a:ext cx="4648200" cy="4937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008" tIns="45504" rIns="91008" bIns="45504" rtlCol="0" anchor="ctr"/>
          <a:lstStyle/>
          <a:p>
            <a:pPr algn="ctr"/>
            <a:endParaRPr lang="en-US"/>
          </a:p>
        </p:txBody>
      </p:sp>
      <p:sp>
        <p:nvSpPr>
          <p:cNvPr id="8" name="Title 7"/>
          <p:cNvSpPr>
            <a:spLocks noGrp="1"/>
          </p:cNvSpPr>
          <p:nvPr>
            <p:ph type="title"/>
          </p:nvPr>
        </p:nvSpPr>
        <p:spPr>
          <a:xfrm>
            <a:off x="1220786" y="1984248"/>
            <a:ext cx="3810001" cy="1139952"/>
          </a:xfrm>
        </p:spPr>
        <p:txBody>
          <a:bodyPr/>
          <a:lstStyle/>
          <a:p>
            <a:r>
              <a:rPr lang="en-US" sz="1800" dirty="0" smtClean="0">
                <a:solidFill>
                  <a:schemeClr val="tx2"/>
                </a:solidFill>
              </a:rPr>
              <a:t>“</a:t>
            </a:r>
            <a:r>
              <a:rPr lang="en-US" sz="1800" i="1" dirty="0" smtClean="0">
                <a:solidFill>
                  <a:schemeClr val="tx2"/>
                </a:solidFill>
              </a:rPr>
              <a:t>Mixed Methods in </a:t>
            </a:r>
            <a:br>
              <a:rPr lang="en-US" sz="1800" i="1" dirty="0" smtClean="0">
                <a:solidFill>
                  <a:schemeClr val="tx2"/>
                </a:solidFill>
              </a:rPr>
            </a:br>
            <a:r>
              <a:rPr lang="en-US" sz="1800" i="1" dirty="0" smtClean="0">
                <a:solidFill>
                  <a:schemeClr val="tx2"/>
                </a:solidFill>
              </a:rPr>
              <a:t>Program Evaluation”</a:t>
            </a:r>
            <a:r>
              <a:rPr lang="en-US" sz="1800" dirty="0" smtClean="0">
                <a:solidFill>
                  <a:schemeClr val="tx2"/>
                </a:solidFill>
              </a:rPr>
              <a:t/>
            </a:r>
            <a:br>
              <a:rPr lang="en-US" sz="1800" dirty="0" smtClean="0">
                <a:solidFill>
                  <a:schemeClr val="tx2"/>
                </a:solidFill>
              </a:rPr>
            </a:br>
            <a:r>
              <a:rPr lang="en-US" sz="1800" dirty="0" smtClean="0">
                <a:solidFill>
                  <a:schemeClr val="tx2"/>
                </a:solidFill>
              </a:rPr>
              <a:t/>
            </a:r>
            <a:br>
              <a:rPr lang="en-US" sz="1800" dirty="0" smtClean="0">
                <a:solidFill>
                  <a:schemeClr val="tx2"/>
                </a:solidFill>
              </a:rPr>
            </a:br>
            <a:r>
              <a:rPr lang="en-US" sz="1400" dirty="0" smtClean="0">
                <a:solidFill>
                  <a:schemeClr val="tx2"/>
                </a:solidFill>
              </a:rPr>
              <a:t>Presented by Tom Chapel</a:t>
            </a:r>
            <a:br>
              <a:rPr lang="en-US" sz="1400" dirty="0" smtClean="0">
                <a:solidFill>
                  <a:schemeClr val="tx2"/>
                </a:solidFill>
              </a:rPr>
            </a:br>
            <a:endParaRPr lang="en-US" sz="1800" dirty="0">
              <a:solidFill>
                <a:schemeClr val="tx2"/>
              </a:solidFill>
            </a:endParaRPr>
          </a:p>
        </p:txBody>
      </p:sp>
      <p:pic>
        <p:nvPicPr>
          <p:cNvPr id="5" name="Picture 4" descr="cdc_logo.png"/>
          <p:cNvPicPr>
            <a:picLocks noChangeAspect="1"/>
          </p:cNvPicPr>
          <p:nvPr/>
        </p:nvPicPr>
        <p:blipFill>
          <a:blip r:embed="rId3" cstate="print"/>
          <a:stretch>
            <a:fillRect/>
          </a:stretch>
        </p:blipFill>
        <p:spPr>
          <a:xfrm>
            <a:off x="845157" y="59176"/>
            <a:ext cx="3982313" cy="398024"/>
          </a:xfrm>
          <a:prstGeom prst="rect">
            <a:avLst/>
          </a:prstGeom>
        </p:spPr>
      </p:pic>
      <p:pic>
        <p:nvPicPr>
          <p:cNvPr id="6" name="Picture 5" descr="hhs_logo.png"/>
          <p:cNvPicPr>
            <a:picLocks noChangeAspect="1"/>
          </p:cNvPicPr>
          <p:nvPr/>
        </p:nvPicPr>
        <p:blipFill>
          <a:blip r:embed="rId4" cstate="print"/>
          <a:stretch>
            <a:fillRect/>
          </a:stretch>
        </p:blipFill>
        <p:spPr>
          <a:xfrm>
            <a:off x="4802187" y="76200"/>
            <a:ext cx="446460" cy="402336"/>
          </a:xfrm>
          <a:prstGeom prst="rect">
            <a:avLst/>
          </a:prstGeom>
        </p:spPr>
      </p:pic>
      <p:pic>
        <p:nvPicPr>
          <p:cNvPr id="10" name="Picture 9" descr="transparent_tree_logo.gif"/>
          <p:cNvPicPr>
            <a:picLocks noChangeAspect="1"/>
          </p:cNvPicPr>
          <p:nvPr/>
        </p:nvPicPr>
        <p:blipFill>
          <a:blip r:embed="rId5" cstate="print"/>
          <a:stretch>
            <a:fillRect/>
          </a:stretch>
        </p:blipFill>
        <p:spPr>
          <a:xfrm>
            <a:off x="5030787" y="1998490"/>
            <a:ext cx="781050" cy="1049535"/>
          </a:xfrm>
          <a:prstGeom prst="rect">
            <a:avLst/>
          </a:prstGeom>
        </p:spPr>
      </p:pic>
      <p:sp>
        <p:nvSpPr>
          <p:cNvPr id="13" name="Rectangle 12"/>
          <p:cNvSpPr>
            <a:spLocks noChangeAspect="1"/>
          </p:cNvSpPr>
          <p:nvPr/>
        </p:nvSpPr>
        <p:spPr>
          <a:xfrm>
            <a:off x="227012" y="3286036"/>
            <a:ext cx="5718175" cy="600164"/>
          </a:xfrm>
          <a:prstGeom prst="rect">
            <a:avLst/>
          </a:prstGeom>
        </p:spPr>
        <p:txBody>
          <a:bodyPr wrap="square">
            <a:spAutoFit/>
          </a:bodyPr>
          <a:lstStyle/>
          <a:p>
            <a:pPr eaLnBrk="1" hangingPunct="1">
              <a:buNone/>
            </a:pPr>
            <a:r>
              <a:rPr lang="en-US" sz="1100" b="1" dirty="0" smtClean="0">
                <a:solidFill>
                  <a:schemeClr val="bg1">
                    <a:lumMod val="95000"/>
                  </a:schemeClr>
                </a:solidFill>
                <a:latin typeface="+mn-lt"/>
              </a:rPr>
              <a:t>Thomas J. Chapel, MA, MBA		                Tchapel@cdc.gov</a:t>
            </a:r>
          </a:p>
          <a:p>
            <a:pPr>
              <a:buNone/>
            </a:pPr>
            <a:r>
              <a:rPr lang="en-US" sz="1100" b="1" dirty="0" smtClean="0">
                <a:solidFill>
                  <a:schemeClr val="bg1">
                    <a:lumMod val="95000"/>
                  </a:schemeClr>
                </a:solidFill>
                <a:latin typeface="+mn-lt"/>
              </a:rPr>
              <a:t>Chief Evaluation Officer				 404-639-2116</a:t>
            </a:r>
          </a:p>
          <a:p>
            <a:pPr eaLnBrk="1" hangingPunct="1">
              <a:buNone/>
            </a:pPr>
            <a:r>
              <a:rPr lang="en-US" sz="1100" b="1" dirty="0" smtClean="0">
                <a:solidFill>
                  <a:schemeClr val="bg1">
                    <a:lumMod val="95000"/>
                  </a:schemeClr>
                </a:solidFill>
                <a:latin typeface="+mn-lt"/>
              </a:rPr>
              <a:t>Centers for Disease Control and Prevention</a:t>
            </a:r>
          </a:p>
        </p:txBody>
      </p:sp>
      <p:pic>
        <p:nvPicPr>
          <p:cNvPr id="9" name="Picture 8" descr="chapel_photo.bmp"/>
          <p:cNvPicPr>
            <a:picLocks noChangeAspect="1"/>
          </p:cNvPicPr>
          <p:nvPr/>
        </p:nvPicPr>
        <p:blipFill>
          <a:blip r:embed="rId6" cstate="print"/>
          <a:stretch>
            <a:fillRect/>
          </a:stretch>
        </p:blipFill>
        <p:spPr>
          <a:xfrm flipH="1">
            <a:off x="306387" y="1828800"/>
            <a:ext cx="1190625" cy="119062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How Standards Inform </a:t>
            </a:r>
            <a:br>
              <a:rPr lang="en-US" dirty="0" smtClean="0"/>
            </a:br>
            <a:r>
              <a:rPr lang="en-US" dirty="0" smtClean="0"/>
              <a:t>the Choice of Methods</a:t>
            </a:r>
          </a:p>
        </p:txBody>
      </p:sp>
      <p:sp>
        <p:nvSpPr>
          <p:cNvPr id="13316" name="Rectangle 3"/>
          <p:cNvSpPr>
            <a:spLocks noGrp="1" noChangeArrowheads="1"/>
          </p:cNvSpPr>
          <p:nvPr>
            <p:ph idx="1"/>
          </p:nvPr>
        </p:nvSpPr>
        <p:spPr>
          <a:xfrm>
            <a:off x="382587" y="1066800"/>
            <a:ext cx="5259150" cy="2743200"/>
          </a:xfrm>
        </p:spPr>
        <p:txBody>
          <a:bodyPr/>
          <a:lstStyle/>
          <a:p>
            <a:pPr lvl="8">
              <a:spcBef>
                <a:spcPts val="0"/>
              </a:spcBef>
              <a:spcAft>
                <a:spcPts val="1200"/>
              </a:spcAft>
              <a:buNone/>
            </a:pPr>
            <a:r>
              <a:rPr lang="en-US" sz="1600" b="1" dirty="0" smtClean="0">
                <a:latin typeface="+mn-lt"/>
              </a:rPr>
              <a:t>Consider the </a:t>
            </a:r>
            <a:r>
              <a:rPr lang="en-US" sz="1600" b="1" i="1" dirty="0" smtClean="0">
                <a:solidFill>
                  <a:schemeClr val="accent5">
                    <a:lumMod val="50000"/>
                  </a:schemeClr>
                </a:solidFill>
                <a:latin typeface="+mn-lt"/>
              </a:rPr>
              <a:t>context </a:t>
            </a:r>
            <a:r>
              <a:rPr lang="en-US" sz="1600" b="1" dirty="0" smtClean="0">
                <a:latin typeface="+mn-lt"/>
              </a:rPr>
              <a:t>:</a:t>
            </a:r>
          </a:p>
          <a:p>
            <a:pPr lvl="8" indent="-191597">
              <a:spcBef>
                <a:spcPts val="0"/>
              </a:spcBef>
              <a:spcAft>
                <a:spcPts val="1800"/>
              </a:spcAft>
              <a:buClr>
                <a:schemeClr val="accent5">
                  <a:lumMod val="50000"/>
                </a:schemeClr>
              </a:buClr>
              <a:buSzPct val="150000"/>
              <a:buFont typeface="Arial" pitchFamily="34" charset="0"/>
              <a:buChar char="•"/>
            </a:pPr>
            <a:r>
              <a:rPr lang="en-US" sz="1600" b="1" dirty="0" smtClean="0">
                <a:solidFill>
                  <a:schemeClr val="tx2"/>
                </a:solidFill>
                <a:latin typeface="+mn-lt"/>
              </a:rPr>
              <a:t>How soon do I need the results?  </a:t>
            </a:r>
          </a:p>
          <a:p>
            <a:pPr lvl="8" indent="-191597">
              <a:spcBef>
                <a:spcPts val="0"/>
              </a:spcBef>
              <a:spcAft>
                <a:spcPts val="1800"/>
              </a:spcAft>
              <a:buClr>
                <a:schemeClr val="accent5">
                  <a:lumMod val="50000"/>
                </a:schemeClr>
              </a:buClr>
              <a:buSzPct val="150000"/>
              <a:buFont typeface="Arial" pitchFamily="34" charset="0"/>
              <a:buChar char="•"/>
            </a:pPr>
            <a:r>
              <a:rPr lang="en-US" sz="1600" b="1" dirty="0" smtClean="0">
                <a:solidFill>
                  <a:schemeClr val="tx2"/>
                </a:solidFill>
                <a:latin typeface="+mn-lt"/>
              </a:rPr>
              <a:t>What resources can I use?</a:t>
            </a:r>
          </a:p>
          <a:p>
            <a:pPr lvl="8" indent="-191597">
              <a:spcBef>
                <a:spcPts val="0"/>
              </a:spcBef>
              <a:spcAft>
                <a:spcPts val="1800"/>
              </a:spcAft>
              <a:buClr>
                <a:schemeClr val="accent5">
                  <a:lumMod val="50000"/>
                </a:schemeClr>
              </a:buClr>
              <a:buSzPct val="150000"/>
              <a:buFont typeface="Arial" pitchFamily="34" charset="0"/>
              <a:buChar char="•"/>
            </a:pPr>
            <a:r>
              <a:rPr lang="en-US" sz="1600" b="1" dirty="0" smtClean="0">
                <a:solidFill>
                  <a:schemeClr val="tx2"/>
                </a:solidFill>
                <a:latin typeface="+mn-lt"/>
              </a:rPr>
              <a:t>Are there any ethical issues to consider?</a:t>
            </a:r>
          </a:p>
        </p:txBody>
      </p:sp>
      <p:sp>
        <p:nvSpPr>
          <p:cNvPr id="13317" name="Rectangle 4"/>
          <p:cNvSpPr>
            <a:spLocks noChangeArrowheads="1"/>
          </p:cNvSpPr>
          <p:nvPr/>
        </p:nvSpPr>
        <p:spPr bwMode="auto">
          <a:xfrm>
            <a:off x="4758627" y="4267200"/>
            <a:ext cx="1270661" cy="304800"/>
          </a:xfrm>
          <a:prstGeom prst="rect">
            <a:avLst/>
          </a:prstGeom>
          <a:noFill/>
          <a:ln w="9525">
            <a:noFill/>
            <a:miter lim="800000"/>
            <a:headEnd/>
            <a:tailEnd/>
          </a:ln>
        </p:spPr>
        <p:txBody>
          <a:bodyPr lIns="61388" tIns="30695" rIns="61388" bIns="30695" anchor="ctr"/>
          <a:lstStyle/>
          <a:p>
            <a:pPr algn="r">
              <a:lnSpc>
                <a:spcPct val="100000"/>
              </a:lnSpc>
              <a:spcBef>
                <a:spcPct val="0"/>
              </a:spcBef>
              <a:buClrTx/>
              <a:buSzTx/>
              <a:buFontTx/>
              <a:buNone/>
            </a:pPr>
            <a:endParaRPr lang="en-US" sz="900" dirty="0">
              <a:latin typeface="Times New Roman" pitchFamily="18" charset="0"/>
            </a:endParaRPr>
          </a:p>
        </p:txBody>
      </p:sp>
      <p:sp>
        <p:nvSpPr>
          <p:cNvPr id="13318" name="Rectangular Callout 5"/>
          <p:cNvSpPr>
            <a:spLocks noChangeArrowheads="1"/>
          </p:cNvSpPr>
          <p:nvPr/>
        </p:nvSpPr>
        <p:spPr bwMode="auto">
          <a:xfrm>
            <a:off x="-1067356" y="3251200"/>
            <a:ext cx="609918" cy="408517"/>
          </a:xfrm>
          <a:prstGeom prst="wedgeRectCallout">
            <a:avLst>
              <a:gd name="adj1" fmla="val -20833"/>
              <a:gd name="adj2" fmla="val 62500"/>
            </a:avLst>
          </a:prstGeom>
          <a:noFill/>
          <a:ln w="9525" algn="ctr">
            <a:noFill/>
            <a:round/>
            <a:headEnd/>
            <a:tailEnd/>
          </a:ln>
        </p:spPr>
        <p:txBody>
          <a:bodyPr lIns="60972" tIns="30486" rIns="60972" bIns="30486"/>
          <a:lstStyle/>
          <a:p>
            <a:pPr marL="228646" indent="-228646"/>
            <a:endParaRPr lang="en-US" dirty="0"/>
          </a:p>
        </p:txBody>
      </p:sp>
      <p:grpSp>
        <p:nvGrpSpPr>
          <p:cNvPr id="2" name="Group 6"/>
          <p:cNvGrpSpPr/>
          <p:nvPr/>
        </p:nvGrpSpPr>
        <p:grpSpPr>
          <a:xfrm>
            <a:off x="458787" y="1453547"/>
            <a:ext cx="1828800" cy="1975453"/>
            <a:chOff x="839787" y="1447800"/>
            <a:chExt cx="1828800" cy="1975453"/>
          </a:xfrm>
        </p:grpSpPr>
        <p:grpSp>
          <p:nvGrpSpPr>
            <p:cNvPr id="3" name="Group 10"/>
            <p:cNvGrpSpPr/>
            <p:nvPr/>
          </p:nvGrpSpPr>
          <p:grpSpPr>
            <a:xfrm>
              <a:off x="839787" y="1447800"/>
              <a:ext cx="1828800" cy="1975453"/>
              <a:chOff x="458787" y="1301147"/>
              <a:chExt cx="1828800" cy="1975453"/>
            </a:xfrm>
          </p:grpSpPr>
          <p:sp>
            <p:nvSpPr>
              <p:cNvPr id="10" name="Rounded Rectangle 9"/>
              <p:cNvSpPr/>
              <p:nvPr/>
            </p:nvSpPr>
            <p:spPr>
              <a:xfrm>
                <a:off x="471767" y="1301147"/>
                <a:ext cx="1802840" cy="1975453"/>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39"/>
              <p:cNvSpPr>
                <a:spLocks noChangeAspect="1" noChangeArrowheads="1"/>
              </p:cNvSpPr>
              <p:nvPr/>
            </p:nvSpPr>
            <p:spPr bwMode="auto">
              <a:xfrm>
                <a:off x="458787" y="1426778"/>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
          <p:nvSpPr>
            <p:cNvPr id="9" name="Rectangle 39"/>
            <p:cNvSpPr>
              <a:spLocks noChangeAspect="1" noChangeArrowheads="1"/>
            </p:cNvSpPr>
            <p:nvPr/>
          </p:nvSpPr>
          <p:spPr bwMode="auto">
            <a:xfrm>
              <a:off x="839787" y="1573431"/>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How Standards Inform </a:t>
            </a:r>
            <a:br>
              <a:rPr lang="en-US" dirty="0" smtClean="0"/>
            </a:br>
            <a:r>
              <a:rPr lang="en-US" dirty="0" smtClean="0"/>
              <a:t>the Choice of Methods</a:t>
            </a:r>
          </a:p>
        </p:txBody>
      </p:sp>
      <p:sp>
        <p:nvSpPr>
          <p:cNvPr id="13316" name="Rectangle 3"/>
          <p:cNvSpPr>
            <a:spLocks noGrp="1" noChangeArrowheads="1"/>
          </p:cNvSpPr>
          <p:nvPr>
            <p:ph idx="1"/>
          </p:nvPr>
        </p:nvSpPr>
        <p:spPr>
          <a:xfrm>
            <a:off x="382587" y="1066800"/>
            <a:ext cx="5259150" cy="2743200"/>
          </a:xfrm>
        </p:spPr>
        <p:txBody>
          <a:bodyPr/>
          <a:lstStyle/>
          <a:p>
            <a:pPr lvl="8">
              <a:spcAft>
                <a:spcPts val="2400"/>
              </a:spcAft>
              <a:buNone/>
            </a:pPr>
            <a:r>
              <a:rPr lang="en-US" sz="1600" b="1" dirty="0" smtClean="0">
                <a:latin typeface="+mn-lt"/>
              </a:rPr>
              <a:t>Also consider the </a:t>
            </a:r>
            <a:r>
              <a:rPr lang="en-US" sz="1600" b="1" dirty="0" smtClean="0">
                <a:solidFill>
                  <a:schemeClr val="accent5">
                    <a:lumMod val="50000"/>
                  </a:schemeClr>
                </a:solidFill>
                <a:latin typeface="+mn-lt"/>
              </a:rPr>
              <a:t>c</a:t>
            </a:r>
            <a:r>
              <a:rPr lang="en-US" sz="1600" b="1" i="1" dirty="0" smtClean="0">
                <a:solidFill>
                  <a:schemeClr val="accent5">
                    <a:lumMod val="50000"/>
                  </a:schemeClr>
                </a:solidFill>
                <a:latin typeface="+mn-lt"/>
              </a:rPr>
              <a:t>ontent</a:t>
            </a:r>
            <a:r>
              <a:rPr lang="en-US" sz="1600" b="1" dirty="0" smtClean="0">
                <a:latin typeface="+mn-lt"/>
              </a:rPr>
              <a:t> :</a:t>
            </a:r>
          </a:p>
          <a:p>
            <a:pPr lvl="8" indent="-191597">
              <a:spcBef>
                <a:spcPts val="0"/>
              </a:spcBef>
              <a:spcAft>
                <a:spcPts val="1800"/>
              </a:spcAft>
              <a:buClr>
                <a:schemeClr val="accent5">
                  <a:lumMod val="50000"/>
                </a:schemeClr>
              </a:buClr>
              <a:buSzPct val="150000"/>
              <a:buFont typeface="Arial" pitchFamily="34" charset="0"/>
              <a:buChar char="•"/>
            </a:pPr>
            <a:r>
              <a:rPr lang="en-US" sz="1600" b="1" dirty="0" smtClean="0">
                <a:solidFill>
                  <a:schemeClr val="tx2"/>
                </a:solidFill>
                <a:latin typeface="+mn-lt"/>
              </a:rPr>
              <a:t>Sensitivity of the issue</a:t>
            </a:r>
          </a:p>
          <a:p>
            <a:pPr lvl="8" indent="-191597">
              <a:spcBef>
                <a:spcPts val="0"/>
              </a:spcBef>
              <a:spcAft>
                <a:spcPts val="1800"/>
              </a:spcAft>
              <a:buClr>
                <a:schemeClr val="accent5">
                  <a:lumMod val="50000"/>
                </a:schemeClr>
              </a:buClr>
              <a:buSzPct val="150000"/>
              <a:buNone/>
            </a:pPr>
            <a:endParaRPr lang="en-US" sz="1600" b="1" dirty="0" smtClean="0">
              <a:solidFill>
                <a:schemeClr val="tx2"/>
              </a:solidFill>
              <a:latin typeface="+mn-lt"/>
            </a:endParaRPr>
          </a:p>
        </p:txBody>
      </p:sp>
      <p:sp>
        <p:nvSpPr>
          <p:cNvPr id="13318" name="Rectangular Callout 5"/>
          <p:cNvSpPr>
            <a:spLocks noChangeArrowheads="1"/>
          </p:cNvSpPr>
          <p:nvPr/>
        </p:nvSpPr>
        <p:spPr bwMode="auto">
          <a:xfrm>
            <a:off x="-1067356" y="3251200"/>
            <a:ext cx="609918" cy="408517"/>
          </a:xfrm>
          <a:prstGeom prst="wedgeRectCallout">
            <a:avLst>
              <a:gd name="adj1" fmla="val -20833"/>
              <a:gd name="adj2" fmla="val 62500"/>
            </a:avLst>
          </a:prstGeom>
          <a:noFill/>
          <a:ln w="9525" algn="ctr">
            <a:noFill/>
            <a:round/>
            <a:headEnd/>
            <a:tailEnd/>
          </a:ln>
        </p:spPr>
        <p:txBody>
          <a:bodyPr lIns="60972" tIns="30486" rIns="60972" bIns="30486"/>
          <a:lstStyle/>
          <a:p>
            <a:pPr marL="228646" indent="-228646"/>
            <a:endParaRPr lang="en-US" dirty="0"/>
          </a:p>
        </p:txBody>
      </p:sp>
      <p:grpSp>
        <p:nvGrpSpPr>
          <p:cNvPr id="7" name="Group 6"/>
          <p:cNvGrpSpPr/>
          <p:nvPr/>
        </p:nvGrpSpPr>
        <p:grpSpPr>
          <a:xfrm>
            <a:off x="458787" y="1453547"/>
            <a:ext cx="1828800" cy="1975453"/>
            <a:chOff x="839787" y="1447800"/>
            <a:chExt cx="1828800" cy="1975453"/>
          </a:xfrm>
        </p:grpSpPr>
        <p:grpSp>
          <p:nvGrpSpPr>
            <p:cNvPr id="8" name="Group 10"/>
            <p:cNvGrpSpPr/>
            <p:nvPr/>
          </p:nvGrpSpPr>
          <p:grpSpPr>
            <a:xfrm>
              <a:off x="839787" y="1447800"/>
              <a:ext cx="1828800" cy="1975453"/>
              <a:chOff x="458787" y="1301147"/>
              <a:chExt cx="1828800" cy="1975453"/>
            </a:xfrm>
          </p:grpSpPr>
          <p:sp>
            <p:nvSpPr>
              <p:cNvPr id="10" name="Rounded Rectangle 9"/>
              <p:cNvSpPr/>
              <p:nvPr/>
            </p:nvSpPr>
            <p:spPr>
              <a:xfrm>
                <a:off x="471767" y="1301147"/>
                <a:ext cx="1802840" cy="1975453"/>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39"/>
              <p:cNvSpPr>
                <a:spLocks noChangeAspect="1" noChangeArrowheads="1"/>
              </p:cNvSpPr>
              <p:nvPr/>
            </p:nvSpPr>
            <p:spPr bwMode="auto">
              <a:xfrm>
                <a:off x="458787" y="1426778"/>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
          <p:nvSpPr>
            <p:cNvPr id="9" name="Rectangle 39"/>
            <p:cNvSpPr>
              <a:spLocks noChangeAspect="1" noChangeArrowheads="1"/>
            </p:cNvSpPr>
            <p:nvPr/>
          </p:nvSpPr>
          <p:spPr bwMode="auto">
            <a:xfrm>
              <a:off x="839787" y="1573431"/>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How Standards Inform </a:t>
            </a:r>
            <a:br>
              <a:rPr lang="en-US" dirty="0" smtClean="0"/>
            </a:br>
            <a:r>
              <a:rPr lang="en-US" dirty="0" smtClean="0"/>
              <a:t>the Choice of Methods</a:t>
            </a:r>
          </a:p>
        </p:txBody>
      </p:sp>
      <p:sp>
        <p:nvSpPr>
          <p:cNvPr id="13316" name="Rectangle 3"/>
          <p:cNvSpPr>
            <a:spLocks noGrp="1" noChangeArrowheads="1"/>
          </p:cNvSpPr>
          <p:nvPr>
            <p:ph idx="1"/>
          </p:nvPr>
        </p:nvSpPr>
        <p:spPr>
          <a:xfrm>
            <a:off x="382587" y="1066800"/>
            <a:ext cx="5259150" cy="2743200"/>
          </a:xfrm>
        </p:spPr>
        <p:txBody>
          <a:bodyPr/>
          <a:lstStyle/>
          <a:p>
            <a:pPr lvl="8">
              <a:spcAft>
                <a:spcPts val="2400"/>
              </a:spcAft>
              <a:buNone/>
            </a:pPr>
            <a:r>
              <a:rPr lang="en-US" sz="1600" b="1" dirty="0" smtClean="0">
                <a:solidFill>
                  <a:schemeClr val="tx2"/>
                </a:solidFill>
                <a:latin typeface="+mn-lt"/>
              </a:rPr>
              <a:t>Also consider the </a:t>
            </a:r>
            <a:r>
              <a:rPr lang="en-US" sz="1600" b="1" dirty="0" smtClean="0">
                <a:solidFill>
                  <a:schemeClr val="accent5">
                    <a:lumMod val="50000"/>
                  </a:schemeClr>
                </a:solidFill>
                <a:latin typeface="+mn-lt"/>
              </a:rPr>
              <a:t>c</a:t>
            </a:r>
            <a:r>
              <a:rPr lang="en-US" sz="1600" b="1" i="1" dirty="0" smtClean="0">
                <a:solidFill>
                  <a:schemeClr val="accent5">
                    <a:lumMod val="50000"/>
                  </a:schemeClr>
                </a:solidFill>
                <a:latin typeface="+mn-lt"/>
              </a:rPr>
              <a:t>ontent</a:t>
            </a:r>
            <a:r>
              <a:rPr lang="en-US" sz="1600" b="1" dirty="0" smtClean="0">
                <a:latin typeface="+mn-lt"/>
              </a:rPr>
              <a:t> :</a:t>
            </a:r>
          </a:p>
          <a:p>
            <a:pPr lvl="8" indent="-191597">
              <a:spcBef>
                <a:spcPts val="0"/>
              </a:spcBef>
              <a:spcAft>
                <a:spcPts val="1200"/>
              </a:spcAft>
              <a:buClr>
                <a:schemeClr val="accent5">
                  <a:lumMod val="50000"/>
                </a:schemeClr>
              </a:buClr>
              <a:buSzPct val="150000"/>
              <a:buFont typeface="Arial" pitchFamily="34" charset="0"/>
              <a:buChar char="•"/>
            </a:pPr>
            <a:r>
              <a:rPr lang="en-US" sz="1600" b="1" dirty="0" smtClean="0">
                <a:solidFill>
                  <a:schemeClr val="tx2"/>
                </a:solidFill>
                <a:latin typeface="+mn-lt"/>
              </a:rPr>
              <a:t>“The Hawthorne Effect” </a:t>
            </a:r>
          </a:p>
          <a:p>
            <a:pPr lvl="7" indent="0">
              <a:spcBef>
                <a:spcPts val="0"/>
              </a:spcBef>
              <a:spcAft>
                <a:spcPts val="1800"/>
              </a:spcAft>
              <a:buClr>
                <a:schemeClr val="accent5">
                  <a:lumMod val="50000"/>
                </a:schemeClr>
              </a:buClr>
              <a:buSzPct val="150000"/>
              <a:buNone/>
            </a:pPr>
            <a:r>
              <a:rPr lang="en-US" sz="1600" b="1" dirty="0" smtClean="0">
                <a:solidFill>
                  <a:schemeClr val="tx2"/>
                </a:solidFill>
                <a:latin typeface="+mn-lt"/>
              </a:rPr>
              <a:t>Will the act of being observed cause someone    to distort their response? </a:t>
            </a:r>
          </a:p>
        </p:txBody>
      </p:sp>
      <p:sp>
        <p:nvSpPr>
          <p:cNvPr id="13318" name="Rectangular Callout 5"/>
          <p:cNvSpPr>
            <a:spLocks noChangeArrowheads="1"/>
          </p:cNvSpPr>
          <p:nvPr/>
        </p:nvSpPr>
        <p:spPr bwMode="auto">
          <a:xfrm>
            <a:off x="-1067356" y="3251200"/>
            <a:ext cx="609918" cy="408517"/>
          </a:xfrm>
          <a:prstGeom prst="wedgeRectCallout">
            <a:avLst>
              <a:gd name="adj1" fmla="val -20833"/>
              <a:gd name="adj2" fmla="val 62500"/>
            </a:avLst>
          </a:prstGeom>
          <a:noFill/>
          <a:ln w="9525" algn="ctr">
            <a:noFill/>
            <a:round/>
            <a:headEnd/>
            <a:tailEnd/>
          </a:ln>
        </p:spPr>
        <p:txBody>
          <a:bodyPr lIns="60972" tIns="30486" rIns="60972" bIns="30486"/>
          <a:lstStyle/>
          <a:p>
            <a:pPr marL="228646" indent="-228646"/>
            <a:endParaRPr lang="en-US" dirty="0"/>
          </a:p>
        </p:txBody>
      </p:sp>
      <p:grpSp>
        <p:nvGrpSpPr>
          <p:cNvPr id="2" name="Group 6"/>
          <p:cNvGrpSpPr/>
          <p:nvPr/>
        </p:nvGrpSpPr>
        <p:grpSpPr>
          <a:xfrm>
            <a:off x="458787" y="1453547"/>
            <a:ext cx="1828800" cy="1975453"/>
            <a:chOff x="839787" y="1447800"/>
            <a:chExt cx="1828800" cy="1975453"/>
          </a:xfrm>
        </p:grpSpPr>
        <p:grpSp>
          <p:nvGrpSpPr>
            <p:cNvPr id="3" name="Group 10"/>
            <p:cNvGrpSpPr/>
            <p:nvPr/>
          </p:nvGrpSpPr>
          <p:grpSpPr>
            <a:xfrm>
              <a:off x="839787" y="1447800"/>
              <a:ext cx="1828800" cy="1975453"/>
              <a:chOff x="458787" y="1301147"/>
              <a:chExt cx="1828800" cy="1975453"/>
            </a:xfrm>
          </p:grpSpPr>
          <p:sp>
            <p:nvSpPr>
              <p:cNvPr id="10" name="Rounded Rectangle 9"/>
              <p:cNvSpPr/>
              <p:nvPr/>
            </p:nvSpPr>
            <p:spPr>
              <a:xfrm>
                <a:off x="471767" y="1301147"/>
                <a:ext cx="1802840" cy="1975453"/>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39"/>
              <p:cNvSpPr>
                <a:spLocks noChangeAspect="1" noChangeArrowheads="1"/>
              </p:cNvSpPr>
              <p:nvPr/>
            </p:nvSpPr>
            <p:spPr bwMode="auto">
              <a:xfrm>
                <a:off x="458787" y="1426778"/>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
          <p:nvSpPr>
            <p:cNvPr id="9" name="Rectangle 39"/>
            <p:cNvSpPr>
              <a:spLocks noChangeAspect="1" noChangeArrowheads="1"/>
            </p:cNvSpPr>
            <p:nvPr/>
          </p:nvSpPr>
          <p:spPr bwMode="auto">
            <a:xfrm>
              <a:off x="839787" y="1573431"/>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How Standards Inform </a:t>
            </a:r>
            <a:br>
              <a:rPr lang="en-US" dirty="0" smtClean="0"/>
            </a:br>
            <a:r>
              <a:rPr lang="en-US" dirty="0" smtClean="0"/>
              <a:t>the Choice of Methods</a:t>
            </a:r>
          </a:p>
        </p:txBody>
      </p:sp>
      <p:sp>
        <p:nvSpPr>
          <p:cNvPr id="13316" name="Rectangle 3"/>
          <p:cNvSpPr>
            <a:spLocks noGrp="1" noChangeArrowheads="1"/>
          </p:cNvSpPr>
          <p:nvPr>
            <p:ph idx="1"/>
          </p:nvPr>
        </p:nvSpPr>
        <p:spPr>
          <a:xfrm>
            <a:off x="382587" y="1066800"/>
            <a:ext cx="5259150" cy="2743200"/>
          </a:xfrm>
        </p:spPr>
        <p:txBody>
          <a:bodyPr/>
          <a:lstStyle/>
          <a:p>
            <a:pPr lvl="8">
              <a:spcAft>
                <a:spcPts val="2400"/>
              </a:spcAft>
              <a:buNone/>
            </a:pPr>
            <a:r>
              <a:rPr lang="en-US" sz="1600" b="1" dirty="0" smtClean="0">
                <a:latin typeface="+mn-lt"/>
              </a:rPr>
              <a:t>Also consider the </a:t>
            </a:r>
            <a:r>
              <a:rPr lang="en-US" sz="1600" b="1" dirty="0" smtClean="0">
                <a:solidFill>
                  <a:schemeClr val="accent5">
                    <a:lumMod val="50000"/>
                  </a:schemeClr>
                </a:solidFill>
                <a:latin typeface="+mn-lt"/>
              </a:rPr>
              <a:t>c</a:t>
            </a:r>
            <a:r>
              <a:rPr lang="en-US" sz="1600" b="1" i="1" dirty="0" smtClean="0">
                <a:solidFill>
                  <a:schemeClr val="accent5">
                    <a:lumMod val="50000"/>
                  </a:schemeClr>
                </a:solidFill>
                <a:latin typeface="+mn-lt"/>
              </a:rPr>
              <a:t>ontent</a:t>
            </a:r>
            <a:r>
              <a:rPr lang="en-US" sz="1600" b="1" dirty="0" smtClean="0">
                <a:latin typeface="+mn-lt"/>
              </a:rPr>
              <a:t> :</a:t>
            </a:r>
          </a:p>
          <a:p>
            <a:pPr lvl="8" indent="-191597">
              <a:spcBef>
                <a:spcPts val="0"/>
              </a:spcBef>
              <a:spcAft>
                <a:spcPts val="1800"/>
              </a:spcAft>
              <a:buClr>
                <a:schemeClr val="accent5">
                  <a:lumMod val="50000"/>
                </a:schemeClr>
              </a:buClr>
              <a:buSzPct val="150000"/>
              <a:buFont typeface="Arial" pitchFamily="34" charset="0"/>
              <a:buChar char="•"/>
            </a:pPr>
            <a:r>
              <a:rPr lang="en-US" sz="1600" b="1" dirty="0" smtClean="0">
                <a:solidFill>
                  <a:schemeClr val="tx2"/>
                </a:solidFill>
                <a:latin typeface="+mn-lt"/>
              </a:rPr>
              <a:t>Validity </a:t>
            </a:r>
          </a:p>
          <a:p>
            <a:pPr lvl="8" indent="-191597">
              <a:spcBef>
                <a:spcPts val="0"/>
              </a:spcBef>
              <a:spcAft>
                <a:spcPts val="1800"/>
              </a:spcAft>
              <a:buClr>
                <a:schemeClr val="accent5">
                  <a:lumMod val="50000"/>
                </a:schemeClr>
              </a:buClr>
              <a:buSzPct val="150000"/>
              <a:buFont typeface="Arial" pitchFamily="34" charset="0"/>
              <a:buChar char="•"/>
            </a:pPr>
            <a:r>
              <a:rPr lang="en-US" sz="1600" b="1" dirty="0" smtClean="0">
                <a:solidFill>
                  <a:schemeClr val="tx2"/>
                </a:solidFill>
                <a:latin typeface="+mn-lt"/>
              </a:rPr>
              <a:t>Reliability </a:t>
            </a:r>
          </a:p>
        </p:txBody>
      </p:sp>
      <p:sp>
        <p:nvSpPr>
          <p:cNvPr id="13318" name="Rectangular Callout 5"/>
          <p:cNvSpPr>
            <a:spLocks noChangeArrowheads="1"/>
          </p:cNvSpPr>
          <p:nvPr/>
        </p:nvSpPr>
        <p:spPr bwMode="auto">
          <a:xfrm>
            <a:off x="-1067356" y="3251200"/>
            <a:ext cx="609918" cy="408517"/>
          </a:xfrm>
          <a:prstGeom prst="wedgeRectCallout">
            <a:avLst>
              <a:gd name="adj1" fmla="val -20833"/>
              <a:gd name="adj2" fmla="val 62500"/>
            </a:avLst>
          </a:prstGeom>
          <a:noFill/>
          <a:ln w="9525" algn="ctr">
            <a:noFill/>
            <a:round/>
            <a:headEnd/>
            <a:tailEnd/>
          </a:ln>
        </p:spPr>
        <p:txBody>
          <a:bodyPr lIns="60972" tIns="30486" rIns="60972" bIns="30486"/>
          <a:lstStyle/>
          <a:p>
            <a:pPr marL="228646" indent="-228646"/>
            <a:endParaRPr lang="en-US" dirty="0"/>
          </a:p>
        </p:txBody>
      </p:sp>
      <p:grpSp>
        <p:nvGrpSpPr>
          <p:cNvPr id="2" name="Group 6"/>
          <p:cNvGrpSpPr/>
          <p:nvPr/>
        </p:nvGrpSpPr>
        <p:grpSpPr>
          <a:xfrm>
            <a:off x="458787" y="1453547"/>
            <a:ext cx="1828800" cy="1975453"/>
            <a:chOff x="839787" y="1447800"/>
            <a:chExt cx="1828800" cy="1975453"/>
          </a:xfrm>
        </p:grpSpPr>
        <p:grpSp>
          <p:nvGrpSpPr>
            <p:cNvPr id="3" name="Group 10"/>
            <p:cNvGrpSpPr/>
            <p:nvPr/>
          </p:nvGrpSpPr>
          <p:grpSpPr>
            <a:xfrm>
              <a:off x="839787" y="1447800"/>
              <a:ext cx="1828800" cy="1975453"/>
              <a:chOff x="458787" y="1301147"/>
              <a:chExt cx="1828800" cy="1975453"/>
            </a:xfrm>
          </p:grpSpPr>
          <p:sp>
            <p:nvSpPr>
              <p:cNvPr id="10" name="Rounded Rectangle 9"/>
              <p:cNvSpPr/>
              <p:nvPr/>
            </p:nvSpPr>
            <p:spPr>
              <a:xfrm>
                <a:off x="471767" y="1301147"/>
                <a:ext cx="1802840" cy="1975453"/>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39"/>
              <p:cNvSpPr>
                <a:spLocks noChangeAspect="1" noChangeArrowheads="1"/>
              </p:cNvSpPr>
              <p:nvPr/>
            </p:nvSpPr>
            <p:spPr bwMode="auto">
              <a:xfrm>
                <a:off x="458787" y="1426778"/>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
          <p:nvSpPr>
            <p:cNvPr id="9" name="Rectangle 39"/>
            <p:cNvSpPr>
              <a:spLocks noChangeAspect="1" noChangeArrowheads="1"/>
            </p:cNvSpPr>
            <p:nvPr/>
          </p:nvSpPr>
          <p:spPr bwMode="auto">
            <a:xfrm>
              <a:off x="839787" y="1573431"/>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611187" y="1600200"/>
            <a:ext cx="4724400" cy="1524000"/>
          </a:xfrm>
          <a:prstGeom prst="roundRect">
            <a:avLst/>
          </a:prstGeom>
          <a:solidFill>
            <a:schemeClr val="accent5">
              <a:lumMod val="40000"/>
              <a:lumOff val="6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5" name="Rectangle 2"/>
          <p:cNvSpPr>
            <a:spLocks noGrp="1" noChangeArrowheads="1"/>
          </p:cNvSpPr>
          <p:nvPr>
            <p:ph type="title"/>
          </p:nvPr>
        </p:nvSpPr>
        <p:spPr/>
        <p:txBody>
          <a:bodyPr/>
          <a:lstStyle/>
          <a:p>
            <a:pPr eaLnBrk="1" hangingPunct="1"/>
            <a:r>
              <a:rPr lang="en-US" dirty="0" smtClean="0"/>
              <a:t>Mixed Methods Address Concerns</a:t>
            </a:r>
          </a:p>
        </p:txBody>
      </p:sp>
      <p:sp>
        <p:nvSpPr>
          <p:cNvPr id="13316" name="Rectangle 3"/>
          <p:cNvSpPr>
            <a:spLocks noGrp="1" noChangeArrowheads="1"/>
          </p:cNvSpPr>
          <p:nvPr>
            <p:ph idx="1"/>
          </p:nvPr>
        </p:nvSpPr>
        <p:spPr>
          <a:xfrm>
            <a:off x="458787" y="1066800"/>
            <a:ext cx="4800600" cy="2743200"/>
          </a:xfrm>
        </p:spPr>
        <p:txBody>
          <a:bodyPr/>
          <a:lstStyle/>
          <a:p>
            <a:pPr indent="0">
              <a:spcAft>
                <a:spcPts val="3600"/>
              </a:spcAft>
            </a:pPr>
            <a:r>
              <a:rPr lang="en-US" sz="1900" b="1" dirty="0" smtClean="0">
                <a:solidFill>
                  <a:schemeClr val="accent5">
                    <a:lumMod val="50000"/>
                  </a:schemeClr>
                </a:solidFill>
                <a:latin typeface="+mn-lt"/>
              </a:rPr>
              <a:t>Key Concept:</a:t>
            </a:r>
          </a:p>
          <a:p>
            <a:pPr indent="0">
              <a:spcAft>
                <a:spcPts val="2400"/>
              </a:spcAft>
            </a:pPr>
            <a:r>
              <a:rPr lang="en-US" dirty="0" smtClean="0"/>
              <a:t>Regardless of the method, when there are validity and reliability concerns, often using more than one method-- i.e., mixed methods--will help.</a:t>
            </a:r>
            <a:endParaRPr lang="en-US" b="1" dirty="0" smtClean="0">
              <a:solidFill>
                <a:schemeClr val="tx2"/>
              </a:solidFill>
              <a:latin typeface="+mn-lt"/>
            </a:endParaRPr>
          </a:p>
        </p:txBody>
      </p:sp>
      <p:sp>
        <p:nvSpPr>
          <p:cNvPr id="13318" name="Rectangular Callout 5"/>
          <p:cNvSpPr>
            <a:spLocks noChangeArrowheads="1"/>
          </p:cNvSpPr>
          <p:nvPr/>
        </p:nvSpPr>
        <p:spPr bwMode="auto">
          <a:xfrm>
            <a:off x="-1067356" y="3251200"/>
            <a:ext cx="609918" cy="408517"/>
          </a:xfrm>
          <a:prstGeom prst="wedgeRectCallout">
            <a:avLst>
              <a:gd name="adj1" fmla="val -20833"/>
              <a:gd name="adj2" fmla="val 62500"/>
            </a:avLst>
          </a:prstGeom>
          <a:noFill/>
          <a:ln w="9525" algn="ctr">
            <a:noFill/>
            <a:round/>
            <a:headEnd/>
            <a:tailEnd/>
          </a:ln>
        </p:spPr>
        <p:txBody>
          <a:bodyPr lIns="60972" tIns="30486" rIns="60972" bIns="30486"/>
          <a:lstStyle/>
          <a:p>
            <a:pPr marL="228646" indent="-228646"/>
            <a:endParaRPr lang="en-US"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Grp="1"/>
          </p:cNvSpPr>
          <p:nvPr>
            <p:ph type="title"/>
          </p:nvPr>
        </p:nvSpPr>
        <p:spPr>
          <a:xfrm>
            <a:off x="254134" y="381001"/>
            <a:ext cx="5489258" cy="609600"/>
          </a:xfrm>
        </p:spPr>
        <p:txBody>
          <a:bodyPr/>
          <a:lstStyle/>
          <a:p>
            <a:pPr lvl="0" hangingPunct="1"/>
            <a:r>
              <a:rPr lang="en-US" dirty="0"/>
              <a:t>Mixed </a:t>
            </a:r>
            <a:r>
              <a:rPr lang="en-US" dirty="0" smtClean="0"/>
              <a:t>Methods: Definition</a:t>
            </a:r>
            <a:endParaRPr lang="en-US" dirty="0"/>
          </a:p>
        </p:txBody>
      </p:sp>
      <p:sp>
        <p:nvSpPr>
          <p:cNvPr id="3" name="Rectangle 3"/>
          <p:cNvSpPr txBox="1">
            <a:spLocks noGrp="1"/>
          </p:cNvSpPr>
          <p:nvPr>
            <p:ph idx="1"/>
          </p:nvPr>
        </p:nvSpPr>
        <p:spPr>
          <a:xfrm>
            <a:off x="457438" y="1219200"/>
            <a:ext cx="4725749" cy="1981200"/>
          </a:xfrm>
        </p:spPr>
        <p:txBody>
          <a:bodyPr/>
          <a:lstStyle/>
          <a:p>
            <a:pPr lvl="0" indent="0" hangingPunct="1">
              <a:lnSpc>
                <a:spcPts val="1900"/>
              </a:lnSpc>
              <a:spcBef>
                <a:spcPts val="0"/>
              </a:spcBef>
            </a:pPr>
            <a:r>
              <a:rPr lang="en-US" sz="1600" dirty="0" smtClean="0"/>
              <a:t>“</a:t>
            </a:r>
            <a:r>
              <a:rPr lang="en-US" sz="1600" dirty="0"/>
              <a:t>The combination of </a:t>
            </a:r>
            <a:r>
              <a:rPr lang="en-US" sz="1600" dirty="0" smtClean="0"/>
              <a:t>at least </a:t>
            </a:r>
            <a:r>
              <a:rPr lang="en-US" sz="1600" i="1" dirty="0" smtClean="0">
                <a:solidFill>
                  <a:schemeClr val="accent5">
                    <a:lumMod val="50000"/>
                  </a:schemeClr>
                </a:solidFill>
              </a:rPr>
              <a:t>one </a:t>
            </a:r>
            <a:r>
              <a:rPr lang="en-US" sz="1600" i="1" dirty="0">
                <a:solidFill>
                  <a:schemeClr val="accent5">
                    <a:lumMod val="50000"/>
                  </a:schemeClr>
                </a:solidFill>
              </a:rPr>
              <a:t>qualitative </a:t>
            </a:r>
            <a:endParaRPr lang="en-US" sz="1600" i="1" dirty="0" smtClean="0">
              <a:solidFill>
                <a:schemeClr val="accent5">
                  <a:lumMod val="50000"/>
                </a:schemeClr>
              </a:solidFill>
            </a:endParaRPr>
          </a:p>
          <a:p>
            <a:pPr lvl="0" indent="0" hangingPunct="1">
              <a:lnSpc>
                <a:spcPts val="1900"/>
              </a:lnSpc>
              <a:spcBef>
                <a:spcPts val="0"/>
              </a:spcBef>
            </a:pPr>
            <a:r>
              <a:rPr lang="en-US" sz="1600" dirty="0" smtClean="0"/>
              <a:t>and </a:t>
            </a:r>
            <a:r>
              <a:rPr lang="en-US" sz="1600" dirty="0"/>
              <a:t>at least </a:t>
            </a:r>
            <a:r>
              <a:rPr lang="en-US" sz="1600" i="1" dirty="0" smtClean="0">
                <a:solidFill>
                  <a:schemeClr val="accent5">
                    <a:lumMod val="50000"/>
                  </a:schemeClr>
                </a:solidFill>
              </a:rPr>
              <a:t>one quantitative </a:t>
            </a:r>
            <a:r>
              <a:rPr lang="en-US" sz="1600" dirty="0" smtClean="0"/>
              <a:t>component</a:t>
            </a:r>
            <a:r>
              <a:rPr lang="en-US" sz="1600" dirty="0" smtClean="0">
                <a:solidFill>
                  <a:schemeClr val="accent5">
                    <a:lumMod val="50000"/>
                  </a:schemeClr>
                </a:solidFill>
              </a:rPr>
              <a:t> </a:t>
            </a:r>
            <a:r>
              <a:rPr lang="en-US" sz="1600" dirty="0" smtClean="0"/>
              <a:t>in </a:t>
            </a:r>
            <a:r>
              <a:rPr lang="en-US" sz="1600" dirty="0"/>
              <a:t>a single research project or </a:t>
            </a:r>
            <a:r>
              <a:rPr lang="en-US" sz="1600" dirty="0" smtClean="0"/>
              <a:t>program.” </a:t>
            </a:r>
          </a:p>
          <a:p>
            <a:pPr lvl="0" hangingPunct="1">
              <a:lnSpc>
                <a:spcPts val="1700"/>
              </a:lnSpc>
              <a:spcBef>
                <a:spcPts val="0"/>
              </a:spcBef>
            </a:pPr>
            <a:endParaRPr lang="en-US" sz="1600" dirty="0" smtClean="0"/>
          </a:p>
          <a:p>
            <a:pPr lvl="0" algn="r" hangingPunct="1">
              <a:lnSpc>
                <a:spcPts val="1700"/>
              </a:lnSpc>
              <a:spcBef>
                <a:spcPts val="0"/>
              </a:spcBef>
            </a:pPr>
            <a:r>
              <a:rPr lang="en-US" sz="1400" dirty="0" smtClean="0"/>
              <a:t>(</a:t>
            </a:r>
            <a:r>
              <a:rPr lang="en-US" sz="1400" dirty="0"/>
              <a:t>Bergman 2008</a:t>
            </a:r>
            <a:r>
              <a:rPr lang="en-US" sz="1400" dirty="0" smtClean="0"/>
              <a:t>)</a:t>
            </a:r>
          </a:p>
          <a:p>
            <a:pPr lvl="0" algn="r" hangingPunct="1">
              <a:lnSpc>
                <a:spcPts val="1700"/>
              </a:lnSpc>
              <a:spcBef>
                <a:spcPts val="0"/>
              </a:spcBef>
            </a:pPr>
            <a:endParaRPr lang="en-US" sz="1400" dirty="0" smtClean="0"/>
          </a:p>
          <a:p>
            <a:pPr>
              <a:spcBef>
                <a:spcPts val="467"/>
              </a:spcBef>
            </a:pPr>
            <a:endParaRPr lang="en-US" sz="1900" dirty="0"/>
          </a:p>
        </p:txBody>
      </p:sp>
    </p:spTree>
  </p:cSld>
  <p:clrMapOvr>
    <a:masterClrMapping/>
  </p:clrMapOvr>
  <p:transition advTm="36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Grp="1"/>
          </p:cNvSpPr>
          <p:nvPr>
            <p:ph type="title"/>
          </p:nvPr>
        </p:nvSpPr>
        <p:spPr>
          <a:xfrm>
            <a:off x="254134" y="381001"/>
            <a:ext cx="5489258" cy="609600"/>
          </a:xfrm>
        </p:spPr>
        <p:txBody>
          <a:bodyPr/>
          <a:lstStyle/>
          <a:p>
            <a:pPr lvl="0" hangingPunct="1"/>
            <a:r>
              <a:rPr lang="en-US" dirty="0" smtClean="0"/>
              <a:t>Use Complementary Methods</a:t>
            </a:r>
            <a:endParaRPr lang="en-US" dirty="0"/>
          </a:p>
        </p:txBody>
      </p:sp>
      <p:sp>
        <p:nvSpPr>
          <p:cNvPr id="3" name="Rectangle 3"/>
          <p:cNvSpPr txBox="1">
            <a:spLocks noGrp="1"/>
          </p:cNvSpPr>
          <p:nvPr>
            <p:ph idx="1"/>
          </p:nvPr>
        </p:nvSpPr>
        <p:spPr>
          <a:xfrm>
            <a:off x="458787" y="1143000"/>
            <a:ext cx="3276600" cy="1905000"/>
          </a:xfrm>
        </p:spPr>
        <p:txBody>
          <a:bodyPr/>
          <a:lstStyle/>
          <a:p>
            <a:pPr lvl="0" hangingPunct="1">
              <a:lnSpc>
                <a:spcPts val="1700"/>
              </a:lnSpc>
              <a:spcBef>
                <a:spcPts val="0"/>
              </a:spcBef>
            </a:pPr>
            <a:r>
              <a:rPr lang="en-US" sz="1600" dirty="0" smtClean="0">
                <a:cs typeface="Times New Roman" pitchFamily="18"/>
              </a:rPr>
              <a:t>Mixed methods is:</a:t>
            </a:r>
          </a:p>
          <a:p>
            <a:pPr lvl="0" hangingPunct="1">
              <a:lnSpc>
                <a:spcPts val="1700"/>
              </a:lnSpc>
              <a:spcBef>
                <a:spcPts val="0"/>
              </a:spcBef>
            </a:pPr>
            <a:endParaRPr lang="en-US" sz="1600" dirty="0" smtClean="0">
              <a:cs typeface="Times New Roman" pitchFamily="18"/>
            </a:endParaRPr>
          </a:p>
          <a:p>
            <a:pPr lvl="0" indent="0" hangingPunct="1">
              <a:lnSpc>
                <a:spcPts val="1900"/>
              </a:lnSpc>
              <a:spcBef>
                <a:spcPts val="0"/>
              </a:spcBef>
            </a:pPr>
            <a:r>
              <a:rPr lang="en-US" sz="1600" dirty="0" smtClean="0">
                <a:cs typeface="Times New Roman" pitchFamily="18"/>
              </a:rPr>
              <a:t>A combination </a:t>
            </a:r>
            <a:r>
              <a:rPr lang="en-US" sz="1600" dirty="0">
                <a:cs typeface="Times New Roman" pitchFamily="18"/>
              </a:rPr>
              <a:t>of methods that has </a:t>
            </a:r>
            <a:r>
              <a:rPr lang="en-US" sz="1600" i="1" dirty="0" smtClean="0">
                <a:solidFill>
                  <a:schemeClr val="accent5">
                    <a:lumMod val="50000"/>
                  </a:schemeClr>
                </a:solidFill>
                <a:cs typeface="Times New Roman" pitchFamily="18"/>
              </a:rPr>
              <a:t>complementary </a:t>
            </a:r>
            <a:r>
              <a:rPr lang="en-US" sz="1600" i="1" dirty="0">
                <a:solidFill>
                  <a:schemeClr val="accent5">
                    <a:lumMod val="50000"/>
                  </a:schemeClr>
                </a:solidFill>
                <a:cs typeface="Times New Roman" pitchFamily="18"/>
              </a:rPr>
              <a:t>strengths</a:t>
            </a:r>
            <a:r>
              <a:rPr lang="en-US" sz="1600" dirty="0">
                <a:cs typeface="Times New Roman" pitchFamily="18"/>
              </a:rPr>
              <a:t> and </a:t>
            </a:r>
            <a:r>
              <a:rPr lang="en-US" sz="1600" i="1" dirty="0" smtClean="0">
                <a:solidFill>
                  <a:schemeClr val="accent5">
                    <a:lumMod val="50000"/>
                  </a:schemeClr>
                </a:solidFill>
                <a:cs typeface="Times New Roman" pitchFamily="18"/>
              </a:rPr>
              <a:t>non-overlapping </a:t>
            </a:r>
            <a:r>
              <a:rPr lang="en-US" sz="1600" i="1" dirty="0">
                <a:solidFill>
                  <a:schemeClr val="accent5">
                    <a:lumMod val="50000"/>
                  </a:schemeClr>
                </a:solidFill>
                <a:cs typeface="Times New Roman" pitchFamily="18"/>
              </a:rPr>
              <a:t>weaknesses</a:t>
            </a:r>
            <a:r>
              <a:rPr lang="en-US" sz="1600" dirty="0" smtClean="0">
                <a:cs typeface="Times New Roman" pitchFamily="18"/>
              </a:rPr>
              <a:t>.</a:t>
            </a:r>
          </a:p>
          <a:p>
            <a:pPr lvl="0" indent="0" algn="ctr" hangingPunct="1">
              <a:lnSpc>
                <a:spcPts val="1900"/>
              </a:lnSpc>
              <a:spcBef>
                <a:spcPts val="0"/>
              </a:spcBef>
            </a:pPr>
            <a:endParaRPr lang="en-US" sz="1600" dirty="0" smtClean="0">
              <a:solidFill>
                <a:schemeClr val="accent5">
                  <a:lumMod val="50000"/>
                </a:schemeClr>
              </a:solidFill>
              <a:cs typeface="Times New Roman" pitchFamily="18"/>
            </a:endParaRPr>
          </a:p>
          <a:p>
            <a:pPr lvl="0" indent="0" algn="ctr" hangingPunct="1">
              <a:lnSpc>
                <a:spcPts val="1900"/>
              </a:lnSpc>
              <a:spcBef>
                <a:spcPts val="0"/>
              </a:spcBef>
            </a:pPr>
            <a:r>
              <a:rPr lang="en-US" sz="1600" dirty="0" smtClean="0">
                <a:cs typeface="Times New Roman" pitchFamily="18"/>
              </a:rPr>
              <a:t> </a:t>
            </a:r>
            <a:endParaRPr lang="en-US" sz="1600" dirty="0"/>
          </a:p>
          <a:p>
            <a:pPr>
              <a:spcBef>
                <a:spcPts val="467"/>
              </a:spcBef>
            </a:pPr>
            <a:endParaRPr lang="en-US" sz="1900" dirty="0"/>
          </a:p>
        </p:txBody>
      </p:sp>
      <p:pic>
        <p:nvPicPr>
          <p:cNvPr id="5" name="Picture 4" descr="yinyang.jpg"/>
          <p:cNvPicPr>
            <a:picLocks noChangeAspect="1"/>
          </p:cNvPicPr>
          <p:nvPr/>
        </p:nvPicPr>
        <p:blipFill>
          <a:blip r:embed="rId3"/>
          <a:stretch>
            <a:fillRect/>
          </a:stretch>
        </p:blipFill>
        <p:spPr>
          <a:xfrm>
            <a:off x="3582987" y="1066800"/>
            <a:ext cx="1905000" cy="1877589"/>
          </a:xfrm>
          <a:prstGeom prst="rect">
            <a:avLst/>
          </a:prstGeom>
        </p:spPr>
      </p:pic>
      <p:sp>
        <p:nvSpPr>
          <p:cNvPr id="6" name="TextBox 5"/>
          <p:cNvSpPr txBox="1"/>
          <p:nvPr/>
        </p:nvSpPr>
        <p:spPr>
          <a:xfrm>
            <a:off x="230187" y="3048000"/>
            <a:ext cx="5029200" cy="579646"/>
          </a:xfrm>
          <a:prstGeom prst="rect">
            <a:avLst/>
          </a:prstGeom>
          <a:noFill/>
        </p:spPr>
        <p:txBody>
          <a:bodyPr wrap="square" rtlCol="0">
            <a:spAutoFit/>
          </a:bodyPr>
          <a:lstStyle/>
          <a:p>
            <a:pPr lvl="0" indent="0" algn="ctr" hangingPunct="1">
              <a:lnSpc>
                <a:spcPts val="1900"/>
              </a:lnSpc>
              <a:spcBef>
                <a:spcPts val="0"/>
              </a:spcBef>
            </a:pPr>
            <a:r>
              <a:rPr lang="en-US" b="1" dirty="0" smtClean="0">
                <a:solidFill>
                  <a:schemeClr val="tx2"/>
                </a:solidFill>
                <a:latin typeface="+mn-lt"/>
                <a:cs typeface="Times New Roman" pitchFamily="18"/>
              </a:rPr>
              <a:t>The purpose is to </a:t>
            </a:r>
            <a:r>
              <a:rPr lang="en-US" b="1" i="1" dirty="0" smtClean="0">
                <a:solidFill>
                  <a:schemeClr val="accent5">
                    <a:lumMod val="50000"/>
                  </a:schemeClr>
                </a:solidFill>
                <a:latin typeface="+mn-lt"/>
                <a:cs typeface="Times New Roman" pitchFamily="18"/>
              </a:rPr>
              <a:t>supplement </a:t>
            </a:r>
            <a:r>
              <a:rPr lang="en-US" b="1" dirty="0" smtClean="0">
                <a:solidFill>
                  <a:schemeClr val="tx2"/>
                </a:solidFill>
                <a:latin typeface="+mn-lt"/>
                <a:cs typeface="Times New Roman" pitchFamily="18"/>
              </a:rPr>
              <a:t>or</a:t>
            </a:r>
            <a:r>
              <a:rPr lang="en-US" b="1" dirty="0" smtClean="0">
                <a:solidFill>
                  <a:schemeClr val="accent5">
                    <a:lumMod val="50000"/>
                  </a:schemeClr>
                </a:solidFill>
                <a:latin typeface="+mn-lt"/>
                <a:cs typeface="Times New Roman" pitchFamily="18"/>
              </a:rPr>
              <a:t> </a:t>
            </a:r>
            <a:r>
              <a:rPr lang="en-US" b="1" i="1" dirty="0" smtClean="0">
                <a:solidFill>
                  <a:schemeClr val="accent5">
                    <a:lumMod val="50000"/>
                  </a:schemeClr>
                </a:solidFill>
                <a:latin typeface="+mn-lt"/>
                <a:cs typeface="Times New Roman" pitchFamily="18"/>
              </a:rPr>
              <a:t>complement</a:t>
            </a:r>
            <a:r>
              <a:rPr lang="en-US" b="1" dirty="0" smtClean="0">
                <a:solidFill>
                  <a:schemeClr val="accent5">
                    <a:lumMod val="50000"/>
                  </a:schemeClr>
                </a:solidFill>
                <a:latin typeface="+mn-lt"/>
                <a:cs typeface="Times New Roman" pitchFamily="18"/>
              </a:rPr>
              <a:t> </a:t>
            </a:r>
          </a:p>
          <a:p>
            <a:pPr lvl="0" indent="0" algn="ctr" hangingPunct="1">
              <a:lnSpc>
                <a:spcPts val="1900"/>
              </a:lnSpc>
              <a:spcBef>
                <a:spcPts val="0"/>
              </a:spcBef>
            </a:pPr>
            <a:r>
              <a:rPr lang="en-US" b="1" dirty="0" smtClean="0">
                <a:solidFill>
                  <a:schemeClr val="tx2"/>
                </a:solidFill>
                <a:latin typeface="+mn-lt"/>
                <a:cs typeface="Times New Roman" pitchFamily="18"/>
              </a:rPr>
              <a:t>the validity and reliability of the information.</a:t>
            </a:r>
            <a:endParaRPr lang="en-US" b="1" dirty="0">
              <a:solidFill>
                <a:schemeClr val="tx2"/>
              </a:solidFill>
              <a:latin typeface="+mn-lt"/>
            </a:endParaRPr>
          </a:p>
        </p:txBody>
      </p:sp>
    </p:spTree>
  </p:cSld>
  <p:clrMapOvr>
    <a:masterClrMapping/>
  </p:clrMapOvr>
  <p:transition advTm="36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38" y="228600"/>
            <a:ext cx="5184299" cy="762000"/>
          </a:xfrm>
        </p:spPr>
        <p:txBody>
          <a:bodyPr/>
          <a:lstStyle/>
          <a:p>
            <a:r>
              <a:rPr lang="en-US" dirty="0" smtClean="0"/>
              <a:t>Strengths of Quantitative Methods</a:t>
            </a:r>
            <a:endParaRPr lang="en-US" dirty="0"/>
          </a:p>
        </p:txBody>
      </p:sp>
      <p:sp>
        <p:nvSpPr>
          <p:cNvPr id="3" name="Content Placeholder 2"/>
          <p:cNvSpPr>
            <a:spLocks noGrp="1"/>
          </p:cNvSpPr>
          <p:nvPr>
            <p:ph idx="1"/>
          </p:nvPr>
        </p:nvSpPr>
        <p:spPr>
          <a:xfrm>
            <a:off x="2363787" y="1066800"/>
            <a:ext cx="3124200" cy="2514600"/>
          </a:xfrm>
        </p:spPr>
        <p:txBody>
          <a:bodyPr/>
          <a:lstStyle/>
          <a:p>
            <a:pPr>
              <a:spcAft>
                <a:spcPts val="600"/>
              </a:spcAft>
            </a:pPr>
            <a:r>
              <a:rPr lang="en-US" sz="1400" dirty="0" smtClean="0"/>
              <a:t>Strengths of quantitative methods:</a:t>
            </a:r>
          </a:p>
          <a:p>
            <a:pPr lvl="1" indent="-177800">
              <a:spcBef>
                <a:spcPts val="0"/>
              </a:spcBef>
            </a:pPr>
            <a:r>
              <a:rPr lang="en-US" sz="1400" dirty="0" smtClean="0"/>
              <a:t>Require less time than qualitative methods</a:t>
            </a:r>
          </a:p>
          <a:p>
            <a:pPr lvl="1" indent="-177800">
              <a:spcBef>
                <a:spcPts val="0"/>
              </a:spcBef>
            </a:pPr>
            <a:r>
              <a:rPr lang="en-US" sz="1400" dirty="0" smtClean="0"/>
              <a:t>Cost less</a:t>
            </a:r>
          </a:p>
          <a:p>
            <a:pPr lvl="1" indent="-177800">
              <a:spcBef>
                <a:spcPts val="0"/>
              </a:spcBef>
            </a:pPr>
            <a:r>
              <a:rPr lang="en-US" sz="1400" dirty="0" smtClean="0"/>
              <a:t>Permit researcher control</a:t>
            </a:r>
          </a:p>
          <a:p>
            <a:pPr lvl="1" indent="-177800">
              <a:spcBef>
                <a:spcPts val="0"/>
              </a:spcBef>
            </a:pPr>
            <a:r>
              <a:rPr lang="en-US" sz="1400" dirty="0" smtClean="0"/>
              <a:t>Quantitative data is considered to be “scientific”</a:t>
            </a:r>
          </a:p>
          <a:p>
            <a:pPr lvl="1" indent="-177800">
              <a:spcBef>
                <a:spcPts val="0"/>
              </a:spcBef>
            </a:pPr>
            <a:r>
              <a:rPr lang="en-US" sz="1400" dirty="0" smtClean="0"/>
              <a:t>Easier to explain validity and reliability</a:t>
            </a:r>
          </a:p>
          <a:p>
            <a:pPr lvl="1" indent="-177800">
              <a:spcBef>
                <a:spcPts val="0"/>
              </a:spcBef>
            </a:pPr>
            <a:r>
              <a:rPr lang="en-US" sz="1400" dirty="0" smtClean="0"/>
              <a:t>Easily amenable to statistical analyses</a:t>
            </a:r>
          </a:p>
          <a:p>
            <a:endParaRPr lang="en-US" dirty="0"/>
          </a:p>
        </p:txBody>
      </p:sp>
      <p:pic>
        <p:nvPicPr>
          <p:cNvPr id="5" name="Picture 4" descr="calculator.jpg"/>
          <p:cNvPicPr>
            <a:picLocks noChangeAspect="1"/>
          </p:cNvPicPr>
          <p:nvPr/>
        </p:nvPicPr>
        <p:blipFill>
          <a:blip r:embed="rId3">
            <a:duotone>
              <a:schemeClr val="accent1">
                <a:shade val="45000"/>
                <a:satMod val="135000"/>
              </a:schemeClr>
              <a:prstClr val="white"/>
            </a:duotone>
          </a:blip>
          <a:srcRect t="6061"/>
          <a:stretch>
            <a:fillRect/>
          </a:stretch>
        </p:blipFill>
        <p:spPr>
          <a:xfrm>
            <a:off x="531674" y="1143000"/>
            <a:ext cx="1679713" cy="23622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38" y="228600"/>
            <a:ext cx="5184299" cy="762000"/>
          </a:xfrm>
        </p:spPr>
        <p:txBody>
          <a:bodyPr/>
          <a:lstStyle/>
          <a:p>
            <a:r>
              <a:rPr lang="en-US" dirty="0" smtClean="0"/>
              <a:t>Strengths of Qualitative Methods</a:t>
            </a:r>
            <a:endParaRPr lang="en-US" dirty="0"/>
          </a:p>
        </p:txBody>
      </p:sp>
      <p:sp>
        <p:nvSpPr>
          <p:cNvPr id="3" name="Content Placeholder 2"/>
          <p:cNvSpPr>
            <a:spLocks noGrp="1"/>
          </p:cNvSpPr>
          <p:nvPr>
            <p:ph idx="1"/>
          </p:nvPr>
        </p:nvSpPr>
        <p:spPr>
          <a:xfrm>
            <a:off x="2439987" y="1066800"/>
            <a:ext cx="3201750" cy="1828800"/>
          </a:xfrm>
        </p:spPr>
        <p:txBody>
          <a:bodyPr/>
          <a:lstStyle/>
          <a:p>
            <a:pPr>
              <a:spcAft>
                <a:spcPts val="600"/>
              </a:spcAft>
            </a:pPr>
            <a:r>
              <a:rPr lang="en-US" dirty="0" smtClean="0"/>
              <a:t>Choose qualitative methods when you are trying to:</a:t>
            </a:r>
          </a:p>
          <a:p>
            <a:pPr lvl="1">
              <a:spcAft>
                <a:spcPts val="1200"/>
              </a:spcAft>
            </a:pPr>
            <a:r>
              <a:rPr lang="en-US" dirty="0" smtClean="0"/>
              <a:t>Explore or describe a phenomenon</a:t>
            </a:r>
          </a:p>
          <a:p>
            <a:pPr lvl="1">
              <a:buNone/>
            </a:pPr>
            <a:endParaRPr lang="en-US" dirty="0" smtClean="0"/>
          </a:p>
          <a:p>
            <a:endParaRPr lang="en-US" dirty="0"/>
          </a:p>
        </p:txBody>
      </p:sp>
      <p:pic>
        <p:nvPicPr>
          <p:cNvPr id="2053" name="Picture 5" descr="C:\Documents and Settings\User\Local Settings\Temporary Internet Files\Content.IE5\KW62MMOS\MP910216359[1].png"/>
          <p:cNvPicPr>
            <a:picLocks noChangeAspect="1" noChangeArrowheads="1"/>
          </p:cNvPicPr>
          <p:nvPr/>
        </p:nvPicPr>
        <p:blipFill>
          <a:blip r:embed="rId3"/>
          <a:srcRect l="11572" r="11572" b="11905"/>
          <a:stretch>
            <a:fillRect/>
          </a:stretch>
        </p:blipFill>
        <p:spPr bwMode="auto">
          <a:xfrm>
            <a:off x="534987" y="1831073"/>
            <a:ext cx="1600200" cy="1597927"/>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38" y="228600"/>
            <a:ext cx="5184299" cy="762000"/>
          </a:xfrm>
        </p:spPr>
        <p:txBody>
          <a:bodyPr/>
          <a:lstStyle/>
          <a:p>
            <a:r>
              <a:rPr lang="en-US" dirty="0" smtClean="0"/>
              <a:t>Strengths of Qualitative Methods</a:t>
            </a:r>
            <a:endParaRPr lang="en-US" dirty="0"/>
          </a:p>
        </p:txBody>
      </p:sp>
      <p:sp>
        <p:nvSpPr>
          <p:cNvPr id="3" name="Content Placeholder 2"/>
          <p:cNvSpPr>
            <a:spLocks noGrp="1"/>
          </p:cNvSpPr>
          <p:nvPr>
            <p:ph idx="1"/>
          </p:nvPr>
        </p:nvSpPr>
        <p:spPr>
          <a:xfrm>
            <a:off x="457438" y="1066800"/>
            <a:ext cx="2744549" cy="1752600"/>
          </a:xfrm>
        </p:spPr>
        <p:txBody>
          <a:bodyPr/>
          <a:lstStyle/>
          <a:p>
            <a:pPr>
              <a:spcAft>
                <a:spcPts val="600"/>
              </a:spcAft>
            </a:pPr>
            <a:r>
              <a:rPr lang="en-US" dirty="0" smtClean="0"/>
              <a:t>Choose qualitative methods when you are trying to:</a:t>
            </a:r>
          </a:p>
          <a:p>
            <a:pPr lvl="1">
              <a:spcAft>
                <a:spcPts val="1200"/>
              </a:spcAft>
            </a:pPr>
            <a:r>
              <a:rPr lang="en-US" dirty="0" smtClean="0"/>
              <a:t>Look for induction (i.e., “surprise”)</a:t>
            </a:r>
          </a:p>
        </p:txBody>
      </p:sp>
      <p:pic>
        <p:nvPicPr>
          <p:cNvPr id="3074" name="Picture 2" descr="C:\Documents and Settings\User\Local Settings\Temporary Internet Files\Content.IE5\33HVIG85\MP900427773[1].jpg"/>
          <p:cNvPicPr>
            <a:picLocks noChangeAspect="1" noChangeArrowheads="1"/>
          </p:cNvPicPr>
          <p:nvPr/>
        </p:nvPicPr>
        <p:blipFill>
          <a:blip r:embed="rId3" cstate="print"/>
          <a:srcRect t="46667"/>
          <a:stretch>
            <a:fillRect/>
          </a:stretch>
        </p:blipFill>
        <p:spPr bwMode="auto">
          <a:xfrm>
            <a:off x="3278187" y="914400"/>
            <a:ext cx="2209949" cy="160709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p:cNvSpPr>
          <p:nvPr>
            <p:ph type="title"/>
          </p:nvPr>
        </p:nvSpPr>
        <p:spPr/>
        <p:txBody>
          <a:bodyPr/>
          <a:lstStyle/>
          <a:p>
            <a:pPr lvl="0" hangingPunct="1"/>
            <a:r>
              <a:rPr lang="en-US" dirty="0" smtClean="0"/>
              <a:t>Agenda</a:t>
            </a:r>
            <a:endParaRPr lang="en-US" dirty="0"/>
          </a:p>
        </p:txBody>
      </p:sp>
      <p:sp>
        <p:nvSpPr>
          <p:cNvPr id="4" name="Rectangle 3"/>
          <p:cNvSpPr txBox="1">
            <a:spLocks noGrp="1"/>
          </p:cNvSpPr>
          <p:nvPr>
            <p:ph idx="1"/>
          </p:nvPr>
        </p:nvSpPr>
        <p:spPr>
          <a:xfrm>
            <a:off x="306387" y="1066800"/>
            <a:ext cx="4878228" cy="2514600"/>
          </a:xfrm>
        </p:spPr>
        <p:txBody>
          <a:bodyPr/>
          <a:lstStyle/>
          <a:p>
            <a:pPr>
              <a:lnSpc>
                <a:spcPts val="1700"/>
              </a:lnSpc>
              <a:spcBef>
                <a:spcPts val="0"/>
              </a:spcBef>
              <a:spcAft>
                <a:spcPts val="600"/>
              </a:spcAft>
              <a:tabLst>
                <a:tab pos="2134027" algn="l"/>
              </a:tabLst>
            </a:pPr>
            <a:r>
              <a:rPr lang="en-US" sz="1600" dirty="0" smtClean="0">
                <a:solidFill>
                  <a:schemeClr val="accent5">
                    <a:lumMod val="50000"/>
                  </a:schemeClr>
                </a:solidFill>
              </a:rPr>
              <a:t>1. The why </a:t>
            </a:r>
            <a:r>
              <a:rPr lang="en-US" sz="1600" dirty="0">
                <a:solidFill>
                  <a:schemeClr val="accent5">
                    <a:lumMod val="50000"/>
                  </a:schemeClr>
                </a:solidFill>
              </a:rPr>
              <a:t>and how </a:t>
            </a:r>
            <a:r>
              <a:rPr lang="en-US" sz="1600" dirty="0" smtClean="0">
                <a:solidFill>
                  <a:schemeClr val="accent5">
                    <a:lumMod val="50000"/>
                  </a:schemeClr>
                </a:solidFill>
              </a:rPr>
              <a:t>of m</a:t>
            </a:r>
            <a:r>
              <a:rPr lang="en-US" dirty="0" smtClean="0">
                <a:solidFill>
                  <a:schemeClr val="accent5">
                    <a:lumMod val="50000"/>
                  </a:schemeClr>
                </a:solidFill>
              </a:rPr>
              <a:t>ixed methods:</a:t>
            </a:r>
          </a:p>
          <a:p>
            <a:pPr lvl="1">
              <a:tabLst>
                <a:tab pos="3200400" algn="l"/>
              </a:tabLst>
            </a:pPr>
            <a:r>
              <a:rPr lang="en-US" dirty="0" smtClean="0"/>
              <a:t>Rationale</a:t>
            </a:r>
          </a:p>
          <a:p>
            <a:pPr lvl="1">
              <a:tabLst>
                <a:tab pos="3200400" algn="l"/>
              </a:tabLst>
            </a:pPr>
            <a:r>
              <a:rPr lang="en-US" dirty="0" smtClean="0"/>
              <a:t>Options</a:t>
            </a:r>
          </a:p>
          <a:p>
            <a:pPr lvl="1">
              <a:tabLst>
                <a:tab pos="3200400" algn="l"/>
              </a:tabLst>
            </a:pPr>
            <a:r>
              <a:rPr lang="en-US" dirty="0" smtClean="0"/>
              <a:t>Challenges</a:t>
            </a:r>
          </a:p>
          <a:p>
            <a:pPr lvl="1">
              <a:tabLst>
                <a:tab pos="3200400" algn="l"/>
              </a:tabLst>
            </a:pPr>
            <a:r>
              <a:rPr lang="en-US" dirty="0" smtClean="0"/>
              <a:t>Criteria for making choices</a:t>
            </a:r>
          </a:p>
          <a:p>
            <a:pPr lvl="1">
              <a:buNone/>
              <a:tabLst>
                <a:tab pos="3200400" algn="l"/>
              </a:tabLst>
            </a:pPr>
            <a:endParaRPr lang="en-US" dirty="0" smtClean="0"/>
          </a:p>
          <a:p>
            <a:pPr>
              <a:tabLst>
                <a:tab pos="3200400" algn="l"/>
              </a:tabLst>
            </a:pPr>
            <a:r>
              <a:rPr lang="en-US" dirty="0" smtClean="0">
                <a:solidFill>
                  <a:schemeClr val="accent5">
                    <a:lumMod val="50000"/>
                  </a:schemeClr>
                </a:solidFill>
              </a:rPr>
              <a:t>2. Apply points to some simple examples</a:t>
            </a:r>
          </a:p>
        </p:txBody>
      </p:sp>
    </p:spTree>
  </p:cSld>
  <p:clrMapOvr>
    <a:masterClrMapping/>
  </p:clrMapOvr>
  <p:transition advTm="20000">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38" y="228600"/>
            <a:ext cx="5184299" cy="762000"/>
          </a:xfrm>
        </p:spPr>
        <p:txBody>
          <a:bodyPr/>
          <a:lstStyle/>
          <a:p>
            <a:r>
              <a:rPr lang="en-US" dirty="0" smtClean="0"/>
              <a:t>Strengths of Qualitative Methods</a:t>
            </a:r>
            <a:endParaRPr lang="en-US" dirty="0"/>
          </a:p>
        </p:txBody>
      </p:sp>
      <p:sp>
        <p:nvSpPr>
          <p:cNvPr id="3" name="Content Placeholder 2"/>
          <p:cNvSpPr>
            <a:spLocks noGrp="1"/>
          </p:cNvSpPr>
          <p:nvPr>
            <p:ph idx="1"/>
          </p:nvPr>
        </p:nvSpPr>
        <p:spPr>
          <a:xfrm>
            <a:off x="457438" y="1066800"/>
            <a:ext cx="2973149" cy="1447800"/>
          </a:xfrm>
        </p:spPr>
        <p:txBody>
          <a:bodyPr/>
          <a:lstStyle/>
          <a:p>
            <a:pPr>
              <a:spcAft>
                <a:spcPts val="600"/>
              </a:spcAft>
            </a:pPr>
            <a:r>
              <a:rPr lang="en-US" dirty="0" smtClean="0"/>
              <a:t>Choose qualitative methods when you are trying to:</a:t>
            </a:r>
          </a:p>
          <a:p>
            <a:pPr lvl="1"/>
            <a:r>
              <a:rPr lang="en-US" dirty="0" smtClean="0"/>
              <a:t>Identify patterns</a:t>
            </a:r>
          </a:p>
          <a:p>
            <a:pPr lvl="1">
              <a:buNone/>
            </a:pPr>
            <a:endParaRPr lang="en-US" dirty="0" smtClean="0"/>
          </a:p>
          <a:p>
            <a:endParaRPr lang="en-US" dirty="0"/>
          </a:p>
        </p:txBody>
      </p:sp>
      <p:pic>
        <p:nvPicPr>
          <p:cNvPr id="12" name="Picture 11" descr="jigsaw.jpg"/>
          <p:cNvPicPr>
            <a:picLocks noChangeAspect="1"/>
          </p:cNvPicPr>
          <p:nvPr/>
        </p:nvPicPr>
        <p:blipFill>
          <a:blip r:embed="rId3"/>
          <a:srcRect t="32353"/>
          <a:stretch>
            <a:fillRect/>
          </a:stretch>
        </p:blipFill>
        <p:spPr>
          <a:xfrm>
            <a:off x="3062287" y="1752600"/>
            <a:ext cx="1435100" cy="14605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38" y="228600"/>
            <a:ext cx="5184299" cy="762000"/>
          </a:xfrm>
        </p:spPr>
        <p:txBody>
          <a:bodyPr/>
          <a:lstStyle/>
          <a:p>
            <a:r>
              <a:rPr lang="en-US" dirty="0" smtClean="0"/>
              <a:t>Strengths of Qualitative Methods</a:t>
            </a:r>
            <a:endParaRPr lang="en-US" dirty="0"/>
          </a:p>
        </p:txBody>
      </p:sp>
      <p:sp>
        <p:nvSpPr>
          <p:cNvPr id="3" name="Content Placeholder 2"/>
          <p:cNvSpPr>
            <a:spLocks noGrp="1"/>
          </p:cNvSpPr>
          <p:nvPr>
            <p:ph idx="1"/>
          </p:nvPr>
        </p:nvSpPr>
        <p:spPr>
          <a:xfrm>
            <a:off x="457438" y="1066800"/>
            <a:ext cx="5184299" cy="838200"/>
          </a:xfrm>
        </p:spPr>
        <p:txBody>
          <a:bodyPr/>
          <a:lstStyle/>
          <a:p>
            <a:pPr lvl="1">
              <a:buNone/>
            </a:pPr>
            <a:r>
              <a:rPr lang="en-US" dirty="0" smtClean="0"/>
              <a:t>Qualitative data can help you understand </a:t>
            </a:r>
          </a:p>
          <a:p>
            <a:pPr lvl="1">
              <a:buNone/>
            </a:pPr>
            <a:r>
              <a:rPr lang="en-US" dirty="0" smtClean="0"/>
              <a:t>not just “what” but </a:t>
            </a:r>
            <a:r>
              <a:rPr lang="en-US" dirty="0" smtClean="0">
                <a:solidFill>
                  <a:schemeClr val="accent5">
                    <a:lumMod val="50000"/>
                  </a:schemeClr>
                </a:solidFill>
              </a:rPr>
              <a:t>“</a:t>
            </a:r>
            <a:r>
              <a:rPr lang="en-US" i="1" dirty="0" smtClean="0">
                <a:solidFill>
                  <a:schemeClr val="accent5">
                    <a:lumMod val="50000"/>
                  </a:schemeClr>
                </a:solidFill>
              </a:rPr>
              <a:t>WHY”</a:t>
            </a:r>
            <a:r>
              <a:rPr lang="en-US" dirty="0" smtClean="0"/>
              <a:t>.</a:t>
            </a:r>
          </a:p>
          <a:p>
            <a:endParaRPr lang="en-US" dirty="0"/>
          </a:p>
        </p:txBody>
      </p:sp>
      <p:pic>
        <p:nvPicPr>
          <p:cNvPr id="6" name="Picture 5" descr="question_mark.jpg"/>
          <p:cNvPicPr>
            <a:picLocks noChangeAspect="1"/>
          </p:cNvPicPr>
          <p:nvPr/>
        </p:nvPicPr>
        <p:blipFill>
          <a:blip r:embed="rId3"/>
          <a:stretch>
            <a:fillRect/>
          </a:stretch>
        </p:blipFill>
        <p:spPr>
          <a:xfrm>
            <a:off x="1970087" y="1828800"/>
            <a:ext cx="1841500" cy="1299882"/>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Grp="1"/>
          </p:cNvSpPr>
          <p:nvPr>
            <p:ph type="title"/>
          </p:nvPr>
        </p:nvSpPr>
        <p:spPr>
          <a:xfrm>
            <a:off x="457438" y="304800"/>
            <a:ext cx="5184299" cy="609600"/>
          </a:xfrm>
        </p:spPr>
        <p:txBody>
          <a:bodyPr/>
          <a:lstStyle/>
          <a:p>
            <a:pPr lvl="0" hangingPunct="1"/>
            <a:r>
              <a:rPr lang="en-US" dirty="0" smtClean="0"/>
              <a:t>When to Use </a:t>
            </a:r>
            <a:r>
              <a:rPr lang="en-US" dirty="0"/>
              <a:t>Mixed </a:t>
            </a:r>
            <a:r>
              <a:rPr lang="en-US" dirty="0" smtClean="0"/>
              <a:t>Methods</a:t>
            </a:r>
            <a:endParaRPr lang="en-US" dirty="0"/>
          </a:p>
        </p:txBody>
      </p:sp>
      <p:sp>
        <p:nvSpPr>
          <p:cNvPr id="3" name="Rectangle 3"/>
          <p:cNvSpPr txBox="1">
            <a:spLocks noGrp="1"/>
          </p:cNvSpPr>
          <p:nvPr>
            <p:ph idx="1"/>
          </p:nvPr>
        </p:nvSpPr>
        <p:spPr>
          <a:xfrm>
            <a:off x="304959" y="1066800"/>
            <a:ext cx="5489258" cy="2590800"/>
          </a:xfrm>
        </p:spPr>
        <p:txBody>
          <a:bodyPr/>
          <a:lstStyle/>
          <a:p>
            <a:pPr lvl="0" hangingPunct="1">
              <a:lnSpc>
                <a:spcPts val="1700"/>
              </a:lnSpc>
              <a:spcBef>
                <a:spcPts val="0"/>
              </a:spcBef>
            </a:pPr>
            <a:endParaRPr lang="en-US" sz="1600" b="1" i="1" u="sng" dirty="0" smtClean="0"/>
          </a:p>
          <a:p>
            <a:pPr lvl="0" hangingPunct="1">
              <a:lnSpc>
                <a:spcPts val="1700"/>
              </a:lnSpc>
              <a:spcBef>
                <a:spcPts val="0"/>
              </a:spcBef>
            </a:pPr>
            <a:r>
              <a:rPr lang="en-US" sz="1600" b="1" i="1" dirty="0" smtClean="0">
                <a:solidFill>
                  <a:schemeClr val="accent5">
                    <a:lumMod val="50000"/>
                  </a:schemeClr>
                </a:solidFill>
              </a:rPr>
              <a:t>1. Corroboration</a:t>
            </a:r>
          </a:p>
          <a:p>
            <a:pPr marL="463550" lvl="1" indent="-231775">
              <a:lnSpc>
                <a:spcPts val="1700"/>
              </a:lnSpc>
              <a:spcBef>
                <a:spcPts val="0"/>
              </a:spcBef>
            </a:pPr>
            <a:r>
              <a:rPr lang="en-US" dirty="0" smtClean="0"/>
              <a:t>b</a:t>
            </a:r>
            <a:r>
              <a:rPr lang="en-US" sz="1600" dirty="0" smtClean="0"/>
              <a:t>etter understanding; </a:t>
            </a:r>
            <a:r>
              <a:rPr lang="en-US" sz="1600" dirty="0"/>
              <a:t>more </a:t>
            </a:r>
            <a:r>
              <a:rPr lang="en-US" sz="1600" dirty="0" smtClean="0"/>
              <a:t>credibility</a:t>
            </a:r>
          </a:p>
          <a:p>
            <a:pPr marL="463550" lvl="1" indent="-231775">
              <a:lnSpc>
                <a:spcPts val="1700"/>
              </a:lnSpc>
              <a:spcBef>
                <a:spcPts val="0"/>
              </a:spcBef>
            </a:pPr>
            <a:r>
              <a:rPr lang="en-US" dirty="0" smtClean="0"/>
              <a:t>“</a:t>
            </a:r>
            <a:r>
              <a:rPr lang="en-US" sz="1600" dirty="0" smtClean="0"/>
              <a:t>triangulation” – measuring the same thing from several different viewpoints</a:t>
            </a:r>
          </a:p>
          <a:p>
            <a:pPr marL="231821" indent="-231775">
              <a:lnSpc>
                <a:spcPts val="1700"/>
              </a:lnSpc>
              <a:spcBef>
                <a:spcPts val="0"/>
              </a:spcBef>
            </a:pPr>
            <a:endParaRPr lang="en-US" dirty="0" smtClean="0">
              <a:solidFill>
                <a:schemeClr val="accent5">
                  <a:lumMod val="50000"/>
                </a:schemeClr>
              </a:solidFill>
            </a:endParaRPr>
          </a:p>
          <a:p>
            <a:pPr marL="231821" indent="-231775">
              <a:lnSpc>
                <a:spcPts val="1700"/>
              </a:lnSpc>
              <a:spcBef>
                <a:spcPts val="0"/>
              </a:spcBef>
            </a:pPr>
            <a:r>
              <a:rPr lang="en-US" dirty="0" smtClean="0">
                <a:solidFill>
                  <a:schemeClr val="accent5">
                    <a:lumMod val="50000"/>
                  </a:schemeClr>
                </a:solidFill>
              </a:rPr>
              <a:t>2. </a:t>
            </a:r>
            <a:r>
              <a:rPr lang="en-US" i="1" dirty="0" smtClean="0">
                <a:solidFill>
                  <a:schemeClr val="accent5">
                    <a:lumMod val="50000"/>
                  </a:schemeClr>
                </a:solidFill>
              </a:rPr>
              <a:t>Clarification</a:t>
            </a:r>
          </a:p>
          <a:p>
            <a:pPr marL="463550" lvl="1" indent="-231775">
              <a:lnSpc>
                <a:spcPts val="1700"/>
              </a:lnSpc>
              <a:spcBef>
                <a:spcPts val="0"/>
              </a:spcBef>
            </a:pPr>
            <a:r>
              <a:rPr lang="en-US" dirty="0" smtClean="0"/>
              <a:t>trying to understand why we got this result</a:t>
            </a:r>
          </a:p>
          <a:p>
            <a:pPr lvl="0" hangingPunct="1">
              <a:lnSpc>
                <a:spcPct val="90000"/>
              </a:lnSpc>
            </a:pPr>
            <a:endParaRPr lang="en-US" dirty="0"/>
          </a:p>
        </p:txBody>
      </p:sp>
    </p:spTree>
  </p:cSld>
  <p:clrMapOvr>
    <a:masterClrMapping/>
  </p:clrMapOvr>
  <p:transition advTm="50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Grp="1"/>
          </p:cNvSpPr>
          <p:nvPr>
            <p:ph type="title"/>
          </p:nvPr>
        </p:nvSpPr>
        <p:spPr>
          <a:xfrm>
            <a:off x="457438" y="304800"/>
            <a:ext cx="5184299" cy="609600"/>
          </a:xfrm>
        </p:spPr>
        <p:txBody>
          <a:bodyPr/>
          <a:lstStyle/>
          <a:p>
            <a:pPr lvl="0" hangingPunct="1"/>
            <a:r>
              <a:rPr lang="en-US" dirty="0" smtClean="0"/>
              <a:t>When to Use </a:t>
            </a:r>
            <a:r>
              <a:rPr lang="en-US" dirty="0"/>
              <a:t>Mixed </a:t>
            </a:r>
            <a:r>
              <a:rPr lang="en-US" dirty="0" smtClean="0"/>
              <a:t>Methods</a:t>
            </a:r>
            <a:endParaRPr lang="en-US" dirty="0"/>
          </a:p>
        </p:txBody>
      </p:sp>
      <p:sp>
        <p:nvSpPr>
          <p:cNvPr id="3" name="Rectangle 3"/>
          <p:cNvSpPr txBox="1">
            <a:spLocks noGrp="1"/>
          </p:cNvSpPr>
          <p:nvPr>
            <p:ph idx="1"/>
          </p:nvPr>
        </p:nvSpPr>
        <p:spPr>
          <a:xfrm>
            <a:off x="304959" y="1066800"/>
            <a:ext cx="5489258" cy="2743200"/>
          </a:xfrm>
        </p:spPr>
        <p:txBody>
          <a:bodyPr/>
          <a:lstStyle/>
          <a:p>
            <a:pPr lvl="0" algn="ctr" hangingPunct="1">
              <a:lnSpc>
                <a:spcPts val="1700"/>
              </a:lnSpc>
              <a:spcBef>
                <a:spcPts val="0"/>
              </a:spcBef>
            </a:pPr>
            <a:r>
              <a:rPr lang="en-US" sz="1600" dirty="0" smtClean="0"/>
              <a:t>Mixed Methods are most commonl</a:t>
            </a:r>
            <a:r>
              <a:rPr lang="en-US" dirty="0" smtClean="0"/>
              <a:t>y used for:</a:t>
            </a:r>
            <a:endParaRPr lang="en-US" sz="1600" dirty="0" smtClean="0"/>
          </a:p>
          <a:p>
            <a:pPr lvl="0" hangingPunct="1">
              <a:lnSpc>
                <a:spcPts val="1700"/>
              </a:lnSpc>
              <a:spcBef>
                <a:spcPts val="0"/>
              </a:spcBef>
            </a:pPr>
            <a:endParaRPr lang="en-US" sz="1600" b="1" i="1" u="sng" dirty="0" smtClean="0"/>
          </a:p>
          <a:p>
            <a:pPr lvl="0" hangingPunct="1">
              <a:lnSpc>
                <a:spcPts val="1700"/>
              </a:lnSpc>
              <a:spcBef>
                <a:spcPts val="0"/>
              </a:spcBef>
            </a:pPr>
            <a:r>
              <a:rPr lang="en-US" i="1" dirty="0" smtClean="0">
                <a:solidFill>
                  <a:schemeClr val="accent5">
                    <a:lumMod val="50000"/>
                  </a:schemeClr>
                </a:solidFill>
              </a:rPr>
              <a:t>3. Explanation – similar to clarification</a:t>
            </a:r>
          </a:p>
          <a:p>
            <a:pPr marL="463550" lvl="1" indent="-231775">
              <a:lnSpc>
                <a:spcPts val="1700"/>
              </a:lnSpc>
              <a:spcBef>
                <a:spcPts val="0"/>
              </a:spcBef>
            </a:pPr>
            <a:r>
              <a:rPr lang="en-US" dirty="0" smtClean="0"/>
              <a:t>want to know the “why” or “what” behind the situation</a:t>
            </a:r>
          </a:p>
          <a:p>
            <a:pPr marL="463550" lvl="1" indent="-231775">
              <a:lnSpc>
                <a:spcPts val="1700"/>
              </a:lnSpc>
              <a:spcBef>
                <a:spcPts val="0"/>
              </a:spcBef>
            </a:pPr>
            <a:endParaRPr lang="en-US" dirty="0" smtClean="0"/>
          </a:p>
          <a:p>
            <a:pPr marL="231821" indent="-231775">
              <a:lnSpc>
                <a:spcPts val="1700"/>
              </a:lnSpc>
              <a:spcBef>
                <a:spcPts val="0"/>
              </a:spcBef>
            </a:pPr>
            <a:r>
              <a:rPr lang="en-US" i="1" dirty="0" smtClean="0">
                <a:solidFill>
                  <a:schemeClr val="accent5">
                    <a:lumMod val="50000"/>
                  </a:schemeClr>
                </a:solidFill>
              </a:rPr>
              <a:t>4. Exploration – similar to explanation</a:t>
            </a:r>
          </a:p>
          <a:p>
            <a:pPr marL="463550" lvl="1" indent="-231775">
              <a:lnSpc>
                <a:spcPts val="1700"/>
              </a:lnSpc>
              <a:spcBef>
                <a:spcPts val="0"/>
              </a:spcBef>
            </a:pPr>
            <a:r>
              <a:rPr lang="en-US" dirty="0" smtClean="0"/>
              <a:t>charting new territory</a:t>
            </a:r>
          </a:p>
          <a:p>
            <a:pPr marL="463550" lvl="1" indent="-231775">
              <a:lnSpc>
                <a:spcPts val="1700"/>
              </a:lnSpc>
              <a:spcBef>
                <a:spcPts val="0"/>
              </a:spcBef>
            </a:pPr>
            <a:r>
              <a:rPr lang="en-US" dirty="0" smtClean="0"/>
              <a:t>trying to observe patterns</a:t>
            </a:r>
          </a:p>
          <a:p>
            <a:pPr marL="463550" lvl="1" indent="-231775">
              <a:lnSpc>
                <a:spcPts val="1700"/>
              </a:lnSpc>
              <a:spcBef>
                <a:spcPts val="0"/>
              </a:spcBef>
            </a:pPr>
            <a:r>
              <a:rPr lang="en-US" dirty="0" smtClean="0"/>
              <a:t>examine different situations and varying</a:t>
            </a:r>
          </a:p>
          <a:p>
            <a:pPr marL="860425" lvl="2" indent="-231775">
              <a:lnSpc>
                <a:spcPts val="1700"/>
              </a:lnSpc>
              <a:spcBef>
                <a:spcPts val="0"/>
              </a:spcBef>
              <a:buNone/>
            </a:pPr>
            <a:r>
              <a:rPr lang="en-US" dirty="0" smtClean="0"/>
              <a:t>results to induce patterns</a:t>
            </a:r>
          </a:p>
          <a:p>
            <a:pPr lvl="0" hangingPunct="1">
              <a:lnSpc>
                <a:spcPct val="90000"/>
              </a:lnSpc>
            </a:pPr>
            <a:endParaRPr lang="en-US" dirty="0"/>
          </a:p>
        </p:txBody>
      </p:sp>
    </p:spTree>
  </p:cSld>
  <p:clrMapOvr>
    <a:masterClrMapping/>
  </p:clrMapOvr>
  <p:transition advTm="5000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p:cNvSpPr>
          <p:nvPr>
            <p:ph type="title"/>
          </p:nvPr>
        </p:nvSpPr>
        <p:spPr/>
        <p:txBody>
          <a:bodyPr/>
          <a:lstStyle/>
          <a:p>
            <a:pPr lvl="0" hangingPunct="1"/>
            <a:r>
              <a:rPr lang="en-US" sz="1900" dirty="0" smtClean="0"/>
              <a:t>Number of </a:t>
            </a:r>
            <a:r>
              <a:rPr lang="en-US" sz="1900" dirty="0"/>
              <a:t>Project </a:t>
            </a:r>
            <a:r>
              <a:rPr lang="en-US" sz="1900" dirty="0" smtClean="0"/>
              <a:t>Facets Reported </a:t>
            </a:r>
            <a:br>
              <a:rPr lang="en-US" sz="1900" dirty="0" smtClean="0"/>
            </a:br>
            <a:r>
              <a:rPr lang="en-US" sz="1900" dirty="0" smtClean="0"/>
              <a:t>via Each </a:t>
            </a:r>
            <a:r>
              <a:rPr lang="en-US" sz="1900" dirty="0"/>
              <a:t>Data </a:t>
            </a:r>
            <a:r>
              <a:rPr lang="en-US" sz="1900" dirty="0" smtClean="0"/>
              <a:t>Collection Method</a:t>
            </a:r>
            <a:endParaRPr lang="en-US" sz="1900" dirty="0"/>
          </a:p>
        </p:txBody>
      </p:sp>
      <p:sp>
        <p:nvSpPr>
          <p:cNvPr id="5" name="Content Placeholder 4"/>
          <p:cNvSpPr>
            <a:spLocks noGrp="1"/>
          </p:cNvSpPr>
          <p:nvPr>
            <p:ph idx="1"/>
          </p:nvPr>
        </p:nvSpPr>
        <p:spPr>
          <a:xfrm>
            <a:off x="3353037" y="3429000"/>
            <a:ext cx="2287350" cy="304800"/>
          </a:xfrm>
        </p:spPr>
        <p:txBody>
          <a:bodyPr/>
          <a:lstStyle/>
          <a:p>
            <a:r>
              <a:rPr lang="en-US" sz="1200" dirty="0" smtClean="0"/>
              <a:t>Source: Gregory Guest, PhD</a:t>
            </a:r>
            <a:endParaRPr lang="en-US" sz="1200" dirty="0"/>
          </a:p>
        </p:txBody>
      </p:sp>
      <p:pic>
        <p:nvPicPr>
          <p:cNvPr id="9" name="Picture 8" descr="Stacked bar chart showing the number of program facets implemented by each of 8 different sites. Each bar shows the total of mail survey responses plus phone survey responses plus site visit responses."/>
          <p:cNvPicPr>
            <a:picLocks/>
          </p:cNvPicPr>
          <p:nvPr/>
        </p:nvPicPr>
        <p:blipFill>
          <a:blip r:embed="rId3" cstate="print"/>
          <a:stretch>
            <a:fillRect/>
          </a:stretch>
        </p:blipFill>
        <p:spPr>
          <a:xfrm>
            <a:off x="611187" y="1143000"/>
            <a:ext cx="2421836" cy="2499360"/>
          </a:xfrm>
          <a:prstGeom prst="rect">
            <a:avLst/>
          </a:prstGeom>
        </p:spPr>
      </p:pic>
      <p:sp>
        <p:nvSpPr>
          <p:cNvPr id="11" name="Rounded Rectangle 10"/>
          <p:cNvSpPr/>
          <p:nvPr/>
        </p:nvSpPr>
        <p:spPr>
          <a:xfrm>
            <a:off x="458787" y="914400"/>
            <a:ext cx="2819400" cy="2819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Tm="10200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3506787" y="914400"/>
            <a:ext cx="2209800" cy="1828800"/>
          </a:xfrm>
          <a:prstGeom prst="roundRect">
            <a:avLst/>
          </a:prstGeom>
          <a:solidFill>
            <a:schemeClr val="accent2">
              <a:lumMod val="20000"/>
              <a:lumOff val="80000"/>
              <a:alpha val="25000"/>
            </a:schemeClr>
          </a:solidFill>
          <a:ln>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txBox="1">
            <a:spLocks noGrp="1"/>
          </p:cNvSpPr>
          <p:nvPr>
            <p:ph type="title"/>
          </p:nvPr>
        </p:nvSpPr>
        <p:spPr/>
        <p:txBody>
          <a:bodyPr/>
          <a:lstStyle/>
          <a:p>
            <a:pPr lvl="0" hangingPunct="1"/>
            <a:r>
              <a:rPr lang="en-US" sz="1900" dirty="0" smtClean="0"/>
              <a:t>Number of </a:t>
            </a:r>
            <a:r>
              <a:rPr lang="en-US" sz="1900" dirty="0"/>
              <a:t>Project </a:t>
            </a:r>
            <a:r>
              <a:rPr lang="en-US" sz="1900" dirty="0" smtClean="0"/>
              <a:t>Facets Reported </a:t>
            </a:r>
            <a:br>
              <a:rPr lang="en-US" sz="1900" dirty="0" smtClean="0"/>
            </a:br>
            <a:r>
              <a:rPr lang="en-US" sz="1900" dirty="0" smtClean="0"/>
              <a:t>via Each </a:t>
            </a:r>
            <a:r>
              <a:rPr lang="en-US" sz="1900" dirty="0"/>
              <a:t>Data </a:t>
            </a:r>
            <a:r>
              <a:rPr lang="en-US" sz="1900" dirty="0" smtClean="0"/>
              <a:t>Collection Method</a:t>
            </a:r>
            <a:endParaRPr lang="en-US" sz="1900" dirty="0"/>
          </a:p>
        </p:txBody>
      </p:sp>
      <p:sp>
        <p:nvSpPr>
          <p:cNvPr id="7" name="Content Placeholder 6"/>
          <p:cNvSpPr>
            <a:spLocks noGrp="1"/>
          </p:cNvSpPr>
          <p:nvPr>
            <p:ph idx="1"/>
          </p:nvPr>
        </p:nvSpPr>
        <p:spPr>
          <a:xfrm>
            <a:off x="3354387" y="1066800"/>
            <a:ext cx="2514600" cy="2362200"/>
          </a:xfrm>
        </p:spPr>
        <p:txBody>
          <a:bodyPr/>
          <a:lstStyle/>
          <a:p>
            <a:pPr indent="0" defTabSz="609722" fontAlgn="auto">
              <a:lnSpc>
                <a:spcPts val="1500"/>
              </a:lnSpc>
              <a:spcBef>
                <a:spcPts val="0"/>
              </a:spcBef>
              <a:spcAft>
                <a:spcPts val="0"/>
              </a:spcAft>
              <a:defRPr sz="1800" b="0" i="0" u="none" strike="noStrike" kern="0" cap="none" spc="0" baseline="0">
                <a:solidFill>
                  <a:srgbClr val="000000"/>
                </a:solidFill>
                <a:uFillTx/>
              </a:defRPr>
            </a:pPr>
            <a:r>
              <a:rPr lang="en-US" sz="1400" dirty="0" smtClean="0"/>
              <a:t>This is an example of </a:t>
            </a:r>
          </a:p>
          <a:p>
            <a:pPr indent="0" defTabSz="609722" fontAlgn="auto">
              <a:lnSpc>
                <a:spcPts val="1500"/>
              </a:lnSpc>
              <a:spcBef>
                <a:spcPts val="0"/>
              </a:spcBef>
              <a:spcAft>
                <a:spcPts val="0"/>
              </a:spcAft>
              <a:defRPr sz="1800" b="0" i="0" u="none" strike="noStrike" kern="0" cap="none" spc="0" baseline="0">
                <a:solidFill>
                  <a:srgbClr val="000000"/>
                </a:solidFill>
                <a:uFillTx/>
              </a:defRPr>
            </a:pPr>
            <a:r>
              <a:rPr lang="en-US" sz="1400" dirty="0" smtClean="0"/>
              <a:t>using a qualitative </a:t>
            </a:r>
          </a:p>
          <a:p>
            <a:pPr indent="0" defTabSz="609722" fontAlgn="auto">
              <a:lnSpc>
                <a:spcPts val="1500"/>
              </a:lnSpc>
              <a:spcBef>
                <a:spcPts val="0"/>
              </a:spcBef>
              <a:spcAft>
                <a:spcPts val="0"/>
              </a:spcAft>
              <a:defRPr sz="1800" b="0" i="0" u="none" strike="noStrike" kern="0" cap="none" spc="0" baseline="0">
                <a:solidFill>
                  <a:srgbClr val="000000"/>
                </a:solidFill>
                <a:uFillTx/>
              </a:defRPr>
            </a:pPr>
            <a:r>
              <a:rPr lang="en-US" sz="1400" dirty="0" smtClean="0"/>
              <a:t>method (site visits) to corroborate a quantitative method (surveys).  </a:t>
            </a:r>
          </a:p>
          <a:p>
            <a:pPr indent="0" defTabSz="609722" fontAlgn="auto">
              <a:lnSpc>
                <a:spcPts val="1500"/>
              </a:lnSpc>
              <a:spcBef>
                <a:spcPts val="0"/>
              </a:spcBef>
              <a:spcAft>
                <a:spcPts val="0"/>
              </a:spcAft>
              <a:defRPr sz="1800" b="0" i="0" u="none" strike="noStrike" kern="0" cap="none" spc="0" baseline="0">
                <a:solidFill>
                  <a:srgbClr val="000000"/>
                </a:solidFill>
                <a:uFillTx/>
              </a:defRPr>
            </a:pPr>
            <a:endParaRPr lang="en-US" sz="1400" dirty="0" smtClean="0"/>
          </a:p>
          <a:p>
            <a:pPr indent="0" defTabSz="609722" fontAlgn="auto">
              <a:lnSpc>
                <a:spcPts val="1500"/>
              </a:lnSpc>
              <a:spcBef>
                <a:spcPts val="0"/>
              </a:spcBef>
              <a:spcAft>
                <a:spcPts val="0"/>
              </a:spcAft>
              <a:defRPr sz="1800" b="0" i="0" u="none" strike="noStrike" kern="0" cap="none" spc="0" baseline="0">
                <a:solidFill>
                  <a:srgbClr val="000000"/>
                </a:solidFill>
                <a:uFillTx/>
              </a:defRPr>
            </a:pPr>
            <a:r>
              <a:rPr lang="en-US" sz="1400" dirty="0" smtClean="0"/>
              <a:t>The result was increased validity of the data.</a:t>
            </a:r>
          </a:p>
          <a:p>
            <a:pPr indent="0" defTabSz="609722" fontAlgn="auto">
              <a:lnSpc>
                <a:spcPts val="1500"/>
              </a:lnSpc>
              <a:spcBef>
                <a:spcPts val="0"/>
              </a:spcBef>
              <a:spcAft>
                <a:spcPts val="0"/>
              </a:spcAft>
              <a:defRPr sz="1800" b="0" i="0" u="none" strike="noStrike" kern="0" cap="none" spc="0" baseline="0">
                <a:solidFill>
                  <a:srgbClr val="000000"/>
                </a:solidFill>
                <a:uFillTx/>
              </a:defRPr>
            </a:pPr>
            <a:endParaRPr lang="en-US" sz="1400" dirty="0" smtClean="0"/>
          </a:p>
          <a:p>
            <a:pPr indent="0" defTabSz="609722" fontAlgn="auto">
              <a:lnSpc>
                <a:spcPts val="1500"/>
              </a:lnSpc>
              <a:spcBef>
                <a:spcPts val="0"/>
              </a:spcBef>
              <a:spcAft>
                <a:spcPts val="0"/>
              </a:spcAft>
              <a:defRPr sz="1800" b="0" i="0" u="none" strike="noStrike" kern="0" cap="none" spc="0" baseline="0">
                <a:solidFill>
                  <a:srgbClr val="000000"/>
                </a:solidFill>
                <a:uFillTx/>
              </a:defRPr>
            </a:pPr>
            <a:endParaRPr lang="en-US" sz="1400" dirty="0" smtClean="0"/>
          </a:p>
          <a:p>
            <a:pPr indent="0" defTabSz="609722" fontAlgn="auto">
              <a:lnSpc>
                <a:spcPts val="1500"/>
              </a:lnSpc>
              <a:spcBef>
                <a:spcPts val="0"/>
              </a:spcBef>
              <a:spcAft>
                <a:spcPts val="0"/>
              </a:spcAft>
              <a:defRPr sz="1800" b="0" i="0" u="none" strike="noStrike" kern="0" cap="none" spc="0" baseline="0">
                <a:solidFill>
                  <a:srgbClr val="000000"/>
                </a:solidFill>
                <a:uFillTx/>
              </a:defRPr>
            </a:pPr>
            <a:endParaRPr lang="en-US" sz="1400" dirty="0" smtClean="0"/>
          </a:p>
          <a:p>
            <a:pPr indent="0" defTabSz="609722" fontAlgn="auto">
              <a:lnSpc>
                <a:spcPts val="1500"/>
              </a:lnSpc>
              <a:spcBef>
                <a:spcPts val="0"/>
              </a:spcBef>
              <a:spcAft>
                <a:spcPts val="0"/>
              </a:spcAft>
              <a:defRPr sz="1800" b="0" i="0" u="none" strike="noStrike" kern="0" cap="none" spc="0" baseline="0">
                <a:solidFill>
                  <a:srgbClr val="000000"/>
                </a:solidFill>
                <a:uFillTx/>
              </a:defRPr>
            </a:pPr>
            <a:endParaRPr lang="en-US" sz="1400" dirty="0" smtClean="0"/>
          </a:p>
          <a:p>
            <a:r>
              <a:rPr lang="en-US" sz="1200" dirty="0" smtClean="0"/>
              <a:t>Source: Gregory Guest, PhD</a:t>
            </a:r>
            <a:endParaRPr lang="en-US" sz="1200" dirty="0"/>
          </a:p>
        </p:txBody>
      </p:sp>
      <p:pic>
        <p:nvPicPr>
          <p:cNvPr id="9" name="Picture 8" descr="Same stacked bar chart as in previous slide."/>
          <p:cNvPicPr>
            <a:picLocks/>
          </p:cNvPicPr>
          <p:nvPr/>
        </p:nvPicPr>
        <p:blipFill>
          <a:blip r:embed="rId3" cstate="print"/>
          <a:stretch>
            <a:fillRect/>
          </a:stretch>
        </p:blipFill>
        <p:spPr>
          <a:xfrm>
            <a:off x="611187" y="1143000"/>
            <a:ext cx="2421836" cy="2499360"/>
          </a:xfrm>
          <a:prstGeom prst="rect">
            <a:avLst/>
          </a:prstGeom>
        </p:spPr>
      </p:pic>
      <p:sp>
        <p:nvSpPr>
          <p:cNvPr id="11" name="Rounded Rectangle 10"/>
          <p:cNvSpPr/>
          <p:nvPr/>
        </p:nvSpPr>
        <p:spPr>
          <a:xfrm>
            <a:off x="458787" y="914400"/>
            <a:ext cx="2819400" cy="2819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Tm="10200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to Choose?</a:t>
            </a:r>
            <a:endParaRPr lang="en-US" dirty="0"/>
          </a:p>
        </p:txBody>
      </p:sp>
      <p:sp>
        <p:nvSpPr>
          <p:cNvPr id="3" name="Content Placeholder 2"/>
          <p:cNvSpPr>
            <a:spLocks noGrp="1"/>
          </p:cNvSpPr>
          <p:nvPr>
            <p:ph idx="1"/>
          </p:nvPr>
        </p:nvSpPr>
        <p:spPr>
          <a:xfrm>
            <a:off x="1981438" y="1066800"/>
            <a:ext cx="3811349" cy="2133600"/>
          </a:xfrm>
        </p:spPr>
        <p:txBody>
          <a:bodyPr/>
          <a:lstStyle/>
          <a:p>
            <a:pPr indent="0">
              <a:lnSpc>
                <a:spcPts val="1900"/>
              </a:lnSpc>
              <a:spcBef>
                <a:spcPts val="0"/>
              </a:spcBef>
            </a:pPr>
            <a:r>
              <a:rPr lang="en-US" dirty="0" smtClean="0"/>
              <a:t>How do you choose which methods to use? </a:t>
            </a:r>
          </a:p>
          <a:p>
            <a:pPr indent="0">
              <a:lnSpc>
                <a:spcPts val="1900"/>
              </a:lnSpc>
              <a:spcBef>
                <a:spcPts val="0"/>
              </a:spcBef>
            </a:pPr>
            <a:endParaRPr lang="en-US" dirty="0" smtClean="0"/>
          </a:p>
          <a:p>
            <a:pPr indent="0">
              <a:lnSpc>
                <a:spcPts val="1900"/>
              </a:lnSpc>
              <a:spcBef>
                <a:spcPts val="0"/>
              </a:spcBef>
            </a:pPr>
            <a:r>
              <a:rPr lang="en-US" dirty="0" smtClean="0"/>
              <a:t>Which method comes first, the quantitative or the qualitative?</a:t>
            </a:r>
          </a:p>
          <a:p>
            <a:pPr indent="0">
              <a:lnSpc>
                <a:spcPts val="1900"/>
              </a:lnSpc>
              <a:spcBef>
                <a:spcPts val="0"/>
              </a:spcBef>
            </a:pPr>
            <a:endParaRPr lang="en-US" dirty="0" smtClean="0"/>
          </a:p>
          <a:p>
            <a:pPr indent="0">
              <a:lnSpc>
                <a:spcPts val="1900"/>
              </a:lnSpc>
              <a:spcBef>
                <a:spcPts val="0"/>
              </a:spcBef>
            </a:pPr>
            <a:r>
              <a:rPr lang="en-US" dirty="0" smtClean="0"/>
              <a:t>You have a lot of flexibility </a:t>
            </a:r>
          </a:p>
          <a:p>
            <a:pPr indent="0">
              <a:lnSpc>
                <a:spcPts val="1900"/>
              </a:lnSpc>
              <a:spcBef>
                <a:spcPts val="0"/>
              </a:spcBef>
            </a:pPr>
            <a:r>
              <a:rPr lang="en-US" dirty="0" smtClean="0"/>
              <a:t>in these decisions.</a:t>
            </a:r>
          </a:p>
        </p:txBody>
      </p:sp>
      <p:pic>
        <p:nvPicPr>
          <p:cNvPr id="5" name="Picture 4" descr="juggler2.jpg"/>
          <p:cNvPicPr>
            <a:picLocks noChangeAspect="1"/>
          </p:cNvPicPr>
          <p:nvPr/>
        </p:nvPicPr>
        <p:blipFill>
          <a:blip r:embed="rId3"/>
          <a:stretch>
            <a:fillRect/>
          </a:stretch>
        </p:blipFill>
        <p:spPr>
          <a:xfrm>
            <a:off x="159619" y="1600200"/>
            <a:ext cx="1556468" cy="2209799"/>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or Concurrent</a:t>
            </a:r>
            <a:br>
              <a:rPr lang="en-US" dirty="0" smtClean="0"/>
            </a:br>
            <a:r>
              <a:rPr lang="en-US" dirty="0" smtClean="0"/>
              <a:t>Mixed Methods</a:t>
            </a:r>
            <a:endParaRPr lang="en-US" dirty="0"/>
          </a:p>
        </p:txBody>
      </p:sp>
      <p:sp>
        <p:nvSpPr>
          <p:cNvPr id="3" name="Content Placeholder 2"/>
          <p:cNvSpPr>
            <a:spLocks noGrp="1"/>
          </p:cNvSpPr>
          <p:nvPr>
            <p:ph idx="1"/>
          </p:nvPr>
        </p:nvSpPr>
        <p:spPr/>
        <p:txBody>
          <a:bodyPr/>
          <a:lstStyle/>
          <a:p>
            <a:pPr indent="0">
              <a:spcBef>
                <a:spcPts val="0"/>
              </a:spcBef>
            </a:pPr>
            <a:endParaRPr lang="en-US" dirty="0" smtClean="0"/>
          </a:p>
          <a:p>
            <a:pPr indent="0"/>
            <a:endParaRPr lang="en-US" dirty="0" smtClean="0"/>
          </a:p>
          <a:p>
            <a:pPr indent="0"/>
            <a:endParaRPr lang="en-US" dirty="0" smtClean="0"/>
          </a:p>
          <a:p>
            <a:pPr indent="0"/>
            <a:endParaRPr lang="en-US" dirty="0" smtClean="0"/>
          </a:p>
          <a:p>
            <a:pPr indent="0"/>
            <a:endParaRPr lang="en-US" dirty="0" smtClean="0"/>
          </a:p>
          <a:p>
            <a:pPr indent="0"/>
            <a:endParaRPr lang="en-US" dirty="0" smtClean="0"/>
          </a:p>
          <a:p>
            <a:pPr indent="0">
              <a:lnSpc>
                <a:spcPts val="1800"/>
              </a:lnSpc>
              <a:spcBef>
                <a:spcPts val="0"/>
              </a:spcBef>
            </a:pPr>
            <a:r>
              <a:rPr lang="en-US" dirty="0" smtClean="0"/>
              <a:t>For “parallel” or “concurrent” mixed methods,</a:t>
            </a:r>
          </a:p>
          <a:p>
            <a:pPr indent="0">
              <a:lnSpc>
                <a:spcPts val="1800"/>
              </a:lnSpc>
              <a:spcBef>
                <a:spcPts val="0"/>
              </a:spcBef>
            </a:pPr>
            <a:r>
              <a:rPr lang="en-US" dirty="0" smtClean="0"/>
              <a:t>quantitative and qualitative data collection happen at the same time.</a:t>
            </a:r>
            <a:endParaRPr lang="en-US" dirty="0"/>
          </a:p>
        </p:txBody>
      </p:sp>
      <p:sp>
        <p:nvSpPr>
          <p:cNvPr id="4" name="Right Arrow 3"/>
          <p:cNvSpPr/>
          <p:nvPr/>
        </p:nvSpPr>
        <p:spPr>
          <a:xfrm>
            <a:off x="1906587" y="1066800"/>
            <a:ext cx="2286000" cy="685800"/>
          </a:xfrm>
          <a:prstGeom prst="rightArrow">
            <a:avLst>
              <a:gd name="adj1" fmla="val 50000"/>
              <a:gd name="adj2" fmla="val 59524"/>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QUANTITATIVE</a:t>
            </a:r>
            <a:endParaRPr lang="en-US" b="1" dirty="0"/>
          </a:p>
        </p:txBody>
      </p:sp>
      <p:sp>
        <p:nvSpPr>
          <p:cNvPr id="5" name="Right Arrow 4"/>
          <p:cNvSpPr/>
          <p:nvPr/>
        </p:nvSpPr>
        <p:spPr>
          <a:xfrm>
            <a:off x="1906587" y="1905000"/>
            <a:ext cx="2286000" cy="685800"/>
          </a:xfrm>
          <a:prstGeom prst="rightArrow">
            <a:avLst>
              <a:gd name="adj1" fmla="val 50000"/>
              <a:gd name="adj2" fmla="val 59524"/>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QUALITATIVE</a:t>
            </a:r>
            <a:endParaRPr 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a:t>
            </a:r>
            <a:br>
              <a:rPr lang="en-US" dirty="0" smtClean="0"/>
            </a:br>
            <a:r>
              <a:rPr lang="en-US" dirty="0" smtClean="0"/>
              <a:t>Mixed Methods</a:t>
            </a:r>
            <a:endParaRPr lang="en-US" dirty="0"/>
          </a:p>
        </p:txBody>
      </p:sp>
      <p:sp>
        <p:nvSpPr>
          <p:cNvPr id="3" name="Content Placeholder 2"/>
          <p:cNvSpPr>
            <a:spLocks noGrp="1"/>
          </p:cNvSpPr>
          <p:nvPr>
            <p:ph idx="1"/>
          </p:nvPr>
        </p:nvSpPr>
        <p:spPr/>
        <p:txBody>
          <a:bodyPr/>
          <a:lstStyle/>
          <a:p>
            <a:pPr indent="0"/>
            <a:endParaRPr lang="en-US" dirty="0" smtClean="0"/>
          </a:p>
          <a:p>
            <a:pPr indent="0"/>
            <a:endParaRPr lang="en-US" dirty="0" smtClean="0"/>
          </a:p>
          <a:p>
            <a:pPr indent="0"/>
            <a:r>
              <a:rPr lang="en-US" dirty="0" smtClean="0"/>
              <a:t>			</a:t>
            </a:r>
          </a:p>
          <a:p>
            <a:pPr indent="0"/>
            <a:r>
              <a:rPr lang="en-US" dirty="0" smtClean="0"/>
              <a:t>		</a:t>
            </a:r>
          </a:p>
          <a:p>
            <a:pPr indent="0"/>
            <a:endParaRPr lang="en-US" dirty="0" smtClean="0"/>
          </a:p>
          <a:p>
            <a:pPr indent="0"/>
            <a:endParaRPr lang="en-US" dirty="0" smtClean="0"/>
          </a:p>
          <a:p>
            <a:pPr indent="0">
              <a:lnSpc>
                <a:spcPts val="1800"/>
              </a:lnSpc>
              <a:spcBef>
                <a:spcPts val="600"/>
              </a:spcBef>
            </a:pPr>
            <a:r>
              <a:rPr lang="en-US" dirty="0" smtClean="0"/>
              <a:t>For “sequential” mixed methods, either  quantitative or qualitative data collection can happen first.</a:t>
            </a:r>
            <a:endParaRPr lang="en-US" dirty="0"/>
          </a:p>
        </p:txBody>
      </p:sp>
      <p:sp>
        <p:nvSpPr>
          <p:cNvPr id="4" name="Right Arrow 3"/>
          <p:cNvSpPr/>
          <p:nvPr/>
        </p:nvSpPr>
        <p:spPr>
          <a:xfrm>
            <a:off x="915987" y="1066800"/>
            <a:ext cx="1905000" cy="685800"/>
          </a:xfrm>
          <a:prstGeom prst="rightArrow">
            <a:avLst>
              <a:gd name="adj1" fmla="val 50000"/>
              <a:gd name="adj2" fmla="val 59524"/>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QUANTITATIVE</a:t>
            </a:r>
            <a:endParaRPr lang="en-US" b="1" dirty="0"/>
          </a:p>
        </p:txBody>
      </p:sp>
      <p:sp>
        <p:nvSpPr>
          <p:cNvPr id="5" name="Right Arrow 4"/>
          <p:cNvSpPr/>
          <p:nvPr/>
        </p:nvSpPr>
        <p:spPr>
          <a:xfrm>
            <a:off x="3049587" y="1066800"/>
            <a:ext cx="1828800" cy="685800"/>
          </a:xfrm>
          <a:prstGeom prst="rightArrow">
            <a:avLst>
              <a:gd name="adj1" fmla="val 50000"/>
              <a:gd name="adj2" fmla="val 59524"/>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QUALITATIVE</a:t>
            </a:r>
            <a:endParaRPr lang="en-US" b="1" dirty="0"/>
          </a:p>
        </p:txBody>
      </p:sp>
      <p:sp>
        <p:nvSpPr>
          <p:cNvPr id="6" name="Right Arrow 5"/>
          <p:cNvSpPr/>
          <p:nvPr/>
        </p:nvSpPr>
        <p:spPr>
          <a:xfrm>
            <a:off x="2973387" y="2133600"/>
            <a:ext cx="1905000" cy="685800"/>
          </a:xfrm>
          <a:prstGeom prst="rightArrow">
            <a:avLst>
              <a:gd name="adj1" fmla="val 50000"/>
              <a:gd name="adj2" fmla="val 59524"/>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QUANTITATIVE</a:t>
            </a:r>
            <a:endParaRPr lang="en-US" b="1" dirty="0"/>
          </a:p>
        </p:txBody>
      </p:sp>
      <p:sp>
        <p:nvSpPr>
          <p:cNvPr id="7" name="Right Arrow 6"/>
          <p:cNvSpPr/>
          <p:nvPr/>
        </p:nvSpPr>
        <p:spPr>
          <a:xfrm>
            <a:off x="915987" y="2133600"/>
            <a:ext cx="1828800" cy="685800"/>
          </a:xfrm>
          <a:prstGeom prst="rightArrow">
            <a:avLst>
              <a:gd name="adj1" fmla="val 50000"/>
              <a:gd name="adj2" fmla="val 59524"/>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QUALITATIVE</a:t>
            </a:r>
            <a:endParaRPr lang="en-US" b="1" dirty="0"/>
          </a:p>
        </p:txBody>
      </p:sp>
      <p:sp>
        <p:nvSpPr>
          <p:cNvPr id="8" name="TextBox 7"/>
          <p:cNvSpPr txBox="1"/>
          <p:nvPr/>
        </p:nvSpPr>
        <p:spPr>
          <a:xfrm>
            <a:off x="2668587" y="1752600"/>
            <a:ext cx="609600" cy="338554"/>
          </a:xfrm>
          <a:prstGeom prst="rect">
            <a:avLst/>
          </a:prstGeom>
          <a:noFill/>
        </p:spPr>
        <p:txBody>
          <a:bodyPr wrap="square" rtlCol="0">
            <a:spAutoFit/>
          </a:bodyPr>
          <a:lstStyle/>
          <a:p>
            <a:r>
              <a:rPr lang="en-US" b="1" dirty="0" smtClean="0">
                <a:solidFill>
                  <a:schemeClr val="tx2"/>
                </a:solidFill>
                <a:latin typeface="+mn-lt"/>
              </a:rPr>
              <a:t>OR</a:t>
            </a:r>
            <a:endParaRPr lang="en-US" b="1" dirty="0">
              <a:solidFill>
                <a:schemeClr val="tx2"/>
              </a:solidFill>
              <a:latin typeface="+mn-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Sequential Mixed Methods to Corroborate Data</a:t>
            </a:r>
            <a:endParaRPr lang="en-US" dirty="0"/>
          </a:p>
        </p:txBody>
      </p:sp>
      <p:sp>
        <p:nvSpPr>
          <p:cNvPr id="3" name="Content Placeholder 2"/>
          <p:cNvSpPr>
            <a:spLocks noGrp="1"/>
          </p:cNvSpPr>
          <p:nvPr>
            <p:ph idx="1"/>
          </p:nvPr>
        </p:nvSpPr>
        <p:spPr>
          <a:xfrm>
            <a:off x="2973387" y="1752600"/>
            <a:ext cx="2895600" cy="1524000"/>
          </a:xfrm>
        </p:spPr>
        <p:txBody>
          <a:bodyPr/>
          <a:lstStyle/>
          <a:p>
            <a:pPr indent="0">
              <a:lnSpc>
                <a:spcPts val="1600"/>
              </a:lnSpc>
              <a:spcBef>
                <a:spcPts val="0"/>
              </a:spcBef>
            </a:pPr>
            <a:r>
              <a:rPr lang="en-US" sz="1400" dirty="0" smtClean="0"/>
              <a:t>In this case, the qualitative method (site visits) was used to corroborate the quantitative (survey) method and the results were different</a:t>
            </a:r>
            <a:r>
              <a:rPr lang="en-US" sz="1800" dirty="0" smtClean="0"/>
              <a:t>.</a:t>
            </a:r>
            <a:endParaRPr lang="en-US" sz="1800" dirty="0"/>
          </a:p>
        </p:txBody>
      </p:sp>
      <p:pic>
        <p:nvPicPr>
          <p:cNvPr id="6" name="Picture 5" descr="bar_chart_1.gif"/>
          <p:cNvPicPr>
            <a:picLocks/>
          </p:cNvPicPr>
          <p:nvPr/>
        </p:nvPicPr>
        <p:blipFill>
          <a:blip r:embed="rId3" cstate="print"/>
          <a:stretch>
            <a:fillRect/>
          </a:stretch>
        </p:blipFill>
        <p:spPr>
          <a:xfrm>
            <a:off x="306387" y="1143000"/>
            <a:ext cx="2421836" cy="2499360"/>
          </a:xfrm>
          <a:prstGeom prst="rect">
            <a:avLst/>
          </a:prstGeom>
        </p:spPr>
      </p:pic>
      <p:sp>
        <p:nvSpPr>
          <p:cNvPr id="7" name="Rounded Rectangle 6"/>
          <p:cNvSpPr/>
          <p:nvPr/>
        </p:nvSpPr>
        <p:spPr>
          <a:xfrm>
            <a:off x="153987" y="914400"/>
            <a:ext cx="2819400" cy="2819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flipH="1">
            <a:off x="2135187" y="1143000"/>
            <a:ext cx="1828800" cy="685800"/>
          </a:xfrm>
          <a:prstGeom prst="rightArrow">
            <a:avLst>
              <a:gd name="adj1" fmla="val 50000"/>
              <a:gd name="adj2" fmla="val 59524"/>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QUALITATIVE</a:t>
            </a:r>
            <a:endParaRPr lang="en-US" b="1" dirty="0"/>
          </a:p>
        </p:txBody>
      </p:sp>
      <p:sp>
        <p:nvSpPr>
          <p:cNvPr id="4" name="Right Arrow 3"/>
          <p:cNvSpPr/>
          <p:nvPr/>
        </p:nvSpPr>
        <p:spPr>
          <a:xfrm flipH="1">
            <a:off x="2744787" y="2819400"/>
            <a:ext cx="1905000" cy="685800"/>
          </a:xfrm>
          <a:prstGeom prst="rightArrow">
            <a:avLst>
              <a:gd name="adj1" fmla="val 50000"/>
              <a:gd name="adj2" fmla="val 59524"/>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QUANTITATIVE</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261936" y="990600"/>
            <a:ext cx="2787651" cy="2713718"/>
            <a:chOff x="261936" y="1062758"/>
            <a:chExt cx="2787651" cy="2713718"/>
          </a:xfrm>
        </p:grpSpPr>
        <p:sp>
          <p:nvSpPr>
            <p:cNvPr id="7" name="Oval 36"/>
            <p:cNvSpPr>
              <a:spLocks noChangeAspect="1" noChangeArrowheads="1"/>
            </p:cNvSpPr>
            <p:nvPr/>
          </p:nvSpPr>
          <p:spPr bwMode="auto">
            <a:xfrm>
              <a:off x="261936" y="1062758"/>
              <a:ext cx="2787651" cy="2713718"/>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en-US"/>
            </a:p>
          </p:txBody>
        </p:sp>
        <p:grpSp>
          <p:nvGrpSpPr>
            <p:cNvPr id="29" name="Group 28"/>
            <p:cNvGrpSpPr/>
            <p:nvPr/>
          </p:nvGrpSpPr>
          <p:grpSpPr>
            <a:xfrm>
              <a:off x="304908" y="1066800"/>
              <a:ext cx="2701707" cy="2590800"/>
              <a:chOff x="350838" y="1066800"/>
              <a:chExt cx="2701707" cy="2590800"/>
            </a:xfrm>
          </p:grpSpPr>
          <p:grpSp>
            <p:nvGrpSpPr>
              <p:cNvPr id="2" name="Group 23"/>
              <p:cNvGrpSpPr/>
              <p:nvPr/>
            </p:nvGrpSpPr>
            <p:grpSpPr>
              <a:xfrm>
                <a:off x="350838" y="1066800"/>
                <a:ext cx="2701707" cy="2590800"/>
                <a:chOff x="338137" y="1066800"/>
                <a:chExt cx="2701707" cy="2590800"/>
              </a:xfrm>
            </p:grpSpPr>
            <p:sp>
              <p:nvSpPr>
                <p:cNvPr id="19" name="Text Box 24"/>
                <p:cNvSpPr txBox="1">
                  <a:spLocks noChangeAspect="1" noChangeArrowheads="1"/>
                </p:cNvSpPr>
                <p:nvPr/>
              </p:nvSpPr>
              <p:spPr bwMode="auto">
                <a:xfrm>
                  <a:off x="338137" y="1676400"/>
                  <a:ext cx="991551" cy="738664"/>
                </a:xfrm>
                <a:prstGeom prst="rect">
                  <a:avLst/>
                </a:prstGeom>
                <a:noFill/>
                <a:ln w="12700">
                  <a:noFill/>
                  <a:miter lim="800000"/>
                  <a:headEnd type="none" w="sm" len="sm"/>
                  <a:tailEnd type="none" w="sm" len="sm"/>
                </a:ln>
                <a:effectLst/>
              </p:spPr>
              <p:txBody>
                <a:bodyPr>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Ensure use and share lessons learned</a:t>
                  </a:r>
                </a:p>
              </p:txBody>
            </p:sp>
            <p:sp>
              <p:nvSpPr>
                <p:cNvPr id="20" name="Text Box 26"/>
                <p:cNvSpPr txBox="1">
                  <a:spLocks noChangeAspect="1" noChangeArrowheads="1"/>
                </p:cNvSpPr>
                <p:nvPr/>
              </p:nvSpPr>
              <p:spPr bwMode="auto">
                <a:xfrm>
                  <a:off x="1253488" y="3080519"/>
                  <a:ext cx="816465" cy="577081"/>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Gather credible evidence</a:t>
                  </a:r>
                </a:p>
              </p:txBody>
            </p:sp>
            <p:sp>
              <p:nvSpPr>
                <p:cNvPr id="21" name="Text Box 31"/>
                <p:cNvSpPr txBox="1">
                  <a:spLocks noChangeAspect="1" noChangeArrowheads="1"/>
                </p:cNvSpPr>
                <p:nvPr/>
              </p:nvSpPr>
              <p:spPr bwMode="auto">
                <a:xfrm>
                  <a:off x="1158659" y="1295400"/>
                  <a:ext cx="1066716" cy="415498"/>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Engage stakeholders</a:t>
                  </a:r>
                </a:p>
              </p:txBody>
            </p:sp>
            <p:sp>
              <p:nvSpPr>
                <p:cNvPr id="22" name="Text Box 32"/>
                <p:cNvSpPr txBox="1">
                  <a:spLocks noChangeAspect="1" noChangeArrowheads="1"/>
                </p:cNvSpPr>
                <p:nvPr/>
              </p:nvSpPr>
              <p:spPr bwMode="auto">
                <a:xfrm>
                  <a:off x="2167889" y="1708919"/>
                  <a:ext cx="819769" cy="577081"/>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Describe the program</a:t>
                  </a:r>
                </a:p>
              </p:txBody>
            </p:sp>
            <p:sp>
              <p:nvSpPr>
                <p:cNvPr id="23" name="Text Box 33"/>
                <p:cNvSpPr txBox="1">
                  <a:spLocks noChangeAspect="1" noChangeArrowheads="1"/>
                </p:cNvSpPr>
                <p:nvPr/>
              </p:nvSpPr>
              <p:spPr bwMode="auto">
                <a:xfrm>
                  <a:off x="2015488" y="2623319"/>
                  <a:ext cx="1024356" cy="577081"/>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Focus the evaluation design</a:t>
                  </a:r>
                </a:p>
              </p:txBody>
            </p:sp>
            <p:sp>
              <p:nvSpPr>
                <p:cNvPr id="24" name="Text Box 35"/>
                <p:cNvSpPr txBox="1">
                  <a:spLocks noChangeAspect="1" noChangeArrowheads="1"/>
                </p:cNvSpPr>
                <p:nvPr/>
              </p:nvSpPr>
              <p:spPr bwMode="auto">
                <a:xfrm>
                  <a:off x="339088" y="2765355"/>
                  <a:ext cx="1143000" cy="415498"/>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Justify conclusions</a:t>
                  </a:r>
                </a:p>
              </p:txBody>
            </p:sp>
            <p:sp>
              <p:nvSpPr>
                <p:cNvPr id="25" name="Text Box 37"/>
                <p:cNvSpPr txBox="1">
                  <a:spLocks noChangeAspect="1" noChangeArrowheads="1"/>
                </p:cNvSpPr>
                <p:nvPr/>
              </p:nvSpPr>
              <p:spPr bwMode="auto">
                <a:xfrm>
                  <a:off x="1177278" y="1066800"/>
                  <a:ext cx="1143010" cy="307777"/>
                </a:xfrm>
                <a:prstGeom prst="rect">
                  <a:avLst/>
                </a:prstGeom>
                <a:noFill/>
                <a:ln w="9525">
                  <a:noFill/>
                  <a:miter lim="800000"/>
                  <a:headEnd/>
                  <a:tailEnd/>
                </a:ln>
                <a:effectLst/>
              </p:spPr>
              <p:txBody>
                <a:bodyPr wrap="square">
                  <a:spAutoFit/>
                </a:bodyPr>
                <a:lstStyle/>
                <a:p>
                  <a:pPr algn="ctr">
                    <a:spcBef>
                      <a:spcPct val="50000"/>
                    </a:spcBef>
                    <a:defRPr/>
                  </a:pPr>
                  <a:r>
                    <a:rPr lang="en-US" sz="1400" b="1" dirty="0">
                      <a:solidFill>
                        <a:schemeClr val="bg1"/>
                      </a:solidFill>
                      <a:effectLst>
                        <a:outerShdw blurRad="38100" dist="38100" dir="2700000" algn="tl">
                          <a:srgbClr val="000000">
                            <a:alpha val="43137"/>
                          </a:srgbClr>
                        </a:outerShdw>
                      </a:effectLst>
                      <a:latin typeface="Arial" charset="0"/>
                    </a:rPr>
                    <a:t>STEPS</a:t>
                  </a:r>
                </a:p>
              </p:txBody>
            </p:sp>
          </p:grpSp>
          <p:grpSp>
            <p:nvGrpSpPr>
              <p:cNvPr id="28" name="Group 27"/>
              <p:cNvGrpSpPr/>
              <p:nvPr/>
            </p:nvGrpSpPr>
            <p:grpSpPr>
              <a:xfrm>
                <a:off x="719398" y="1532440"/>
                <a:ext cx="1973318" cy="1826541"/>
                <a:chOff x="719398" y="1532440"/>
                <a:chExt cx="1973318" cy="1826541"/>
              </a:xfrm>
            </p:grpSpPr>
            <p:grpSp>
              <p:nvGrpSpPr>
                <p:cNvPr id="3" name="Group 22"/>
                <p:cNvGrpSpPr/>
                <p:nvPr/>
              </p:nvGrpSpPr>
              <p:grpSpPr>
                <a:xfrm>
                  <a:off x="719398" y="1532440"/>
                  <a:ext cx="1973318" cy="1826541"/>
                  <a:chOff x="706697" y="1532440"/>
                  <a:chExt cx="1973318" cy="1826541"/>
                </a:xfrm>
              </p:grpSpPr>
              <p:sp>
                <p:nvSpPr>
                  <p:cNvPr id="13" name="Freeform 44"/>
                  <p:cNvSpPr>
                    <a:spLocks noChangeAspect="1"/>
                  </p:cNvSpPr>
                  <p:nvPr/>
                </p:nvSpPr>
                <p:spPr bwMode="auto">
                  <a:xfrm>
                    <a:off x="1023937" y="3137187"/>
                    <a:ext cx="213097" cy="168520"/>
                  </a:xfrm>
                  <a:custGeom>
                    <a:avLst/>
                    <a:gdLst/>
                    <a:ahLst/>
                    <a:cxnLst>
                      <a:cxn ang="0">
                        <a:pos x="0" y="0"/>
                      </a:cxn>
                      <a:cxn ang="0">
                        <a:pos x="168" y="168"/>
                      </a:cxn>
                      <a:cxn ang="0">
                        <a:pos x="304" y="240"/>
                      </a:cxn>
                    </a:cxnLst>
                    <a:rect l="0" t="0" r="r" b="b"/>
                    <a:pathLst>
                      <a:path w="304" h="240">
                        <a:moveTo>
                          <a:pt x="0" y="0"/>
                        </a:moveTo>
                        <a:cubicBezTo>
                          <a:pt x="28" y="29"/>
                          <a:pt x="117" y="128"/>
                          <a:pt x="168" y="168"/>
                        </a:cubicBezTo>
                        <a:cubicBezTo>
                          <a:pt x="219" y="208"/>
                          <a:pt x="276" y="225"/>
                          <a:pt x="304" y="240"/>
                        </a:cubicBezTo>
                      </a:path>
                    </a:pathLst>
                  </a:custGeom>
                  <a:ln>
                    <a:solidFill>
                      <a:schemeClr val="tx2"/>
                    </a:solidFill>
                    <a:headEnd type="stealth" w="med" len="lg"/>
                    <a:tailEnd type="none" w="med" len="me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sp>
                <p:nvSpPr>
                  <p:cNvPr id="14" name="Freeform 47"/>
                  <p:cNvSpPr>
                    <a:spLocks noChangeAspect="1"/>
                  </p:cNvSpPr>
                  <p:nvPr/>
                </p:nvSpPr>
                <p:spPr bwMode="auto">
                  <a:xfrm>
                    <a:off x="1010033" y="1532440"/>
                    <a:ext cx="263109" cy="195701"/>
                  </a:xfrm>
                  <a:custGeom>
                    <a:avLst/>
                    <a:gdLst/>
                    <a:ahLst/>
                    <a:cxnLst>
                      <a:cxn ang="0">
                        <a:pos x="376" y="0"/>
                      </a:cxn>
                      <a:cxn ang="0">
                        <a:pos x="160" y="120"/>
                      </a:cxn>
                      <a:cxn ang="0">
                        <a:pos x="0" y="280"/>
                      </a:cxn>
                    </a:cxnLst>
                    <a:rect l="0" t="0" r="r" b="b"/>
                    <a:pathLst>
                      <a:path w="376" h="280">
                        <a:moveTo>
                          <a:pt x="376" y="0"/>
                        </a:moveTo>
                        <a:cubicBezTo>
                          <a:pt x="341" y="20"/>
                          <a:pt x="223" y="73"/>
                          <a:pt x="160" y="120"/>
                        </a:cubicBezTo>
                        <a:cubicBezTo>
                          <a:pt x="97" y="167"/>
                          <a:pt x="33" y="247"/>
                          <a:pt x="0" y="280"/>
                        </a:cubicBezTo>
                      </a:path>
                    </a:pathLst>
                  </a:custGeom>
                  <a:ln>
                    <a:solidFill>
                      <a:schemeClr val="tx2"/>
                    </a:solidFill>
                    <a:headEnd type="stealth" w="med" len="lg"/>
                    <a:tailEn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sp>
                <p:nvSpPr>
                  <p:cNvPr id="15" name="Freeform 48"/>
                  <p:cNvSpPr>
                    <a:spLocks noChangeAspect="1"/>
                  </p:cNvSpPr>
                  <p:nvPr/>
                </p:nvSpPr>
                <p:spPr bwMode="auto">
                  <a:xfrm>
                    <a:off x="2020068" y="3179589"/>
                    <a:ext cx="242452" cy="179392"/>
                  </a:xfrm>
                  <a:custGeom>
                    <a:avLst/>
                    <a:gdLst/>
                    <a:ahLst/>
                    <a:cxnLst>
                      <a:cxn ang="0">
                        <a:pos x="0" y="257"/>
                      </a:cxn>
                      <a:cxn ang="0">
                        <a:pos x="233" y="123"/>
                      </a:cxn>
                      <a:cxn ang="0">
                        <a:pos x="347" y="0"/>
                      </a:cxn>
                    </a:cxnLst>
                    <a:rect l="0" t="0" r="r" b="b"/>
                    <a:pathLst>
                      <a:path w="347" h="257">
                        <a:moveTo>
                          <a:pt x="0" y="257"/>
                        </a:moveTo>
                        <a:cubicBezTo>
                          <a:pt x="39" y="236"/>
                          <a:pt x="175" y="166"/>
                          <a:pt x="233" y="123"/>
                        </a:cubicBezTo>
                        <a:cubicBezTo>
                          <a:pt x="291" y="80"/>
                          <a:pt x="323" y="25"/>
                          <a:pt x="347" y="0"/>
                        </a:cubicBezTo>
                      </a:path>
                    </a:pathLst>
                  </a:custGeom>
                  <a:ln>
                    <a:solidFill>
                      <a:schemeClr val="tx2"/>
                    </a:solidFill>
                    <a:headEnd type="stealth" w="med" len="lg"/>
                    <a:tailEnd type="none" w="med" len="me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sp>
                <p:nvSpPr>
                  <p:cNvPr id="16" name="Freeform 49"/>
                  <p:cNvSpPr>
                    <a:spLocks noChangeAspect="1"/>
                  </p:cNvSpPr>
                  <p:nvPr/>
                </p:nvSpPr>
                <p:spPr bwMode="auto">
                  <a:xfrm>
                    <a:off x="2655009" y="2315243"/>
                    <a:ext cx="25006" cy="280505"/>
                  </a:xfrm>
                  <a:custGeom>
                    <a:avLst/>
                    <a:gdLst/>
                    <a:ahLst/>
                    <a:cxnLst>
                      <a:cxn ang="0">
                        <a:pos x="16" y="400"/>
                      </a:cxn>
                      <a:cxn ang="0">
                        <a:pos x="32" y="184"/>
                      </a:cxn>
                      <a:cxn ang="0">
                        <a:pos x="0" y="0"/>
                      </a:cxn>
                    </a:cxnLst>
                    <a:rect l="0" t="0" r="r" b="b"/>
                    <a:pathLst>
                      <a:path w="35" h="400">
                        <a:moveTo>
                          <a:pt x="16" y="400"/>
                        </a:moveTo>
                        <a:cubicBezTo>
                          <a:pt x="19" y="363"/>
                          <a:pt x="35" y="251"/>
                          <a:pt x="32" y="184"/>
                        </a:cubicBezTo>
                        <a:cubicBezTo>
                          <a:pt x="29" y="117"/>
                          <a:pt x="7" y="38"/>
                          <a:pt x="0" y="0"/>
                        </a:cubicBezTo>
                      </a:path>
                    </a:pathLst>
                  </a:custGeom>
                  <a:ln>
                    <a:solidFill>
                      <a:schemeClr val="tx2"/>
                    </a:solidFill>
                    <a:headEnd type="stealth" w="med" len="lg"/>
                    <a:tailEnd type="none" w="med" len="med"/>
                  </a:ln>
                </p:spPr>
                <p:style>
                  <a:lnRef idx="3">
                    <a:schemeClr val="accent1"/>
                  </a:lnRef>
                  <a:fillRef idx="0">
                    <a:schemeClr val="accent1"/>
                  </a:fillRef>
                  <a:effectRef idx="2">
                    <a:schemeClr val="accent1"/>
                  </a:effectRef>
                  <a:fontRef idx="minor">
                    <a:schemeClr val="tx1"/>
                  </a:fontRef>
                </p:style>
                <p:txBody>
                  <a:bodyPr/>
                  <a:lstStyle/>
                  <a:p>
                    <a:pPr>
                      <a:defRPr/>
                    </a:pPr>
                    <a:endParaRPr lang="en-US"/>
                  </a:p>
                </p:txBody>
              </p:sp>
              <p:sp>
                <p:nvSpPr>
                  <p:cNvPr id="17" name="Freeform 50"/>
                  <p:cNvSpPr>
                    <a:spLocks noChangeAspect="1"/>
                  </p:cNvSpPr>
                  <p:nvPr/>
                </p:nvSpPr>
                <p:spPr bwMode="auto">
                  <a:xfrm>
                    <a:off x="2138576" y="1538963"/>
                    <a:ext cx="232667" cy="176131"/>
                  </a:xfrm>
                  <a:custGeom>
                    <a:avLst/>
                    <a:gdLst/>
                    <a:ahLst/>
                    <a:cxnLst>
                      <a:cxn ang="0">
                        <a:pos x="332" y="252"/>
                      </a:cxn>
                      <a:cxn ang="0">
                        <a:pos x="148" y="92"/>
                      </a:cxn>
                      <a:cxn ang="0">
                        <a:pos x="0" y="0"/>
                      </a:cxn>
                    </a:cxnLst>
                    <a:rect l="0" t="0" r="r" b="b"/>
                    <a:pathLst>
                      <a:path w="332" h="252">
                        <a:moveTo>
                          <a:pt x="332" y="252"/>
                        </a:moveTo>
                        <a:cubicBezTo>
                          <a:pt x="301" y="225"/>
                          <a:pt x="203" y="134"/>
                          <a:pt x="148" y="92"/>
                        </a:cubicBezTo>
                        <a:cubicBezTo>
                          <a:pt x="93" y="50"/>
                          <a:pt x="31" y="19"/>
                          <a:pt x="0" y="0"/>
                        </a:cubicBezTo>
                      </a:path>
                    </a:pathLst>
                  </a:custGeom>
                  <a:ln>
                    <a:solidFill>
                      <a:schemeClr val="tx2"/>
                    </a:solidFill>
                    <a:headEnd type="stealth" w="med" len="lg"/>
                    <a:tailEnd type="none" w="med" len="med"/>
                  </a:ln>
                </p:spPr>
                <p:style>
                  <a:lnRef idx="3">
                    <a:schemeClr val="accent1"/>
                  </a:lnRef>
                  <a:fillRef idx="0">
                    <a:schemeClr val="accent1"/>
                  </a:fillRef>
                  <a:effectRef idx="2">
                    <a:schemeClr val="accent1"/>
                  </a:effectRef>
                  <a:fontRef idx="minor">
                    <a:schemeClr val="tx1"/>
                  </a:fontRef>
                </p:style>
                <p:txBody>
                  <a:bodyPr/>
                  <a:lstStyle/>
                  <a:p>
                    <a:pPr>
                      <a:defRPr/>
                    </a:pPr>
                    <a:endParaRPr lang="en-US"/>
                  </a:p>
                </p:txBody>
              </p:sp>
              <p:sp>
                <p:nvSpPr>
                  <p:cNvPr id="18" name="Freeform 51"/>
                  <p:cNvSpPr>
                    <a:spLocks noChangeAspect="1"/>
                  </p:cNvSpPr>
                  <p:nvPr/>
                </p:nvSpPr>
                <p:spPr bwMode="auto">
                  <a:xfrm>
                    <a:off x="706697" y="2372867"/>
                    <a:ext cx="35878" cy="307685"/>
                  </a:xfrm>
                  <a:custGeom>
                    <a:avLst/>
                    <a:gdLst/>
                    <a:ahLst/>
                    <a:cxnLst>
                      <a:cxn ang="0">
                        <a:pos x="28" y="0"/>
                      </a:cxn>
                      <a:cxn ang="0">
                        <a:pos x="4" y="208"/>
                      </a:cxn>
                      <a:cxn ang="0">
                        <a:pos x="52" y="440"/>
                      </a:cxn>
                    </a:cxnLst>
                    <a:rect l="0" t="0" r="r" b="b"/>
                    <a:pathLst>
                      <a:path w="52" h="440">
                        <a:moveTo>
                          <a:pt x="28" y="0"/>
                        </a:moveTo>
                        <a:cubicBezTo>
                          <a:pt x="24" y="35"/>
                          <a:pt x="0" y="135"/>
                          <a:pt x="4" y="208"/>
                        </a:cubicBezTo>
                        <a:cubicBezTo>
                          <a:pt x="8" y="281"/>
                          <a:pt x="42" y="392"/>
                          <a:pt x="52" y="440"/>
                        </a:cubicBezTo>
                      </a:path>
                    </a:pathLst>
                  </a:custGeom>
                  <a:ln>
                    <a:solidFill>
                      <a:schemeClr val="tx2"/>
                    </a:solidFill>
                    <a:headEnd type="stealth" w="med" len="lg"/>
                    <a:tailEnd type="none" w="med" len="me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grpSp>
            <p:sp>
              <p:nvSpPr>
                <p:cNvPr id="11" name="Rounded Rectangle 10"/>
                <p:cNvSpPr/>
                <p:nvPr/>
              </p:nvSpPr>
              <p:spPr>
                <a:xfrm>
                  <a:off x="1265238" y="1905000"/>
                  <a:ext cx="859536" cy="941832"/>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39"/>
                <p:cNvSpPr>
                  <a:spLocks noChangeAspect="1" noChangeArrowheads="1"/>
                </p:cNvSpPr>
                <p:nvPr/>
              </p:nvSpPr>
              <p:spPr bwMode="auto">
                <a:xfrm>
                  <a:off x="1266189" y="1905000"/>
                  <a:ext cx="871913" cy="908583"/>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100" b="1" dirty="0">
                      <a:solidFill>
                        <a:schemeClr val="tx2"/>
                      </a:solidFill>
                      <a:effectLst>
                        <a:outerShdw blurRad="38100" dist="38100" dir="2700000" algn="tl">
                          <a:srgbClr val="000000">
                            <a:alpha val="43137"/>
                          </a:srgbClr>
                        </a:outerShdw>
                      </a:effectLst>
                      <a:latin typeface="Arial" charset="0"/>
                    </a:rPr>
                    <a:t>Standards</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Utility</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Feasibility</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Propriety</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Accuracy</a:t>
                  </a:r>
                </a:p>
              </p:txBody>
            </p:sp>
          </p:grpSp>
        </p:grpSp>
      </p:grpSp>
      <p:sp>
        <p:nvSpPr>
          <p:cNvPr id="26" name="Title 25"/>
          <p:cNvSpPr>
            <a:spLocks noGrp="1"/>
          </p:cNvSpPr>
          <p:nvPr>
            <p:ph type="title"/>
          </p:nvPr>
        </p:nvSpPr>
        <p:spPr>
          <a:xfrm>
            <a:off x="457438" y="76200"/>
            <a:ext cx="5184299" cy="762000"/>
          </a:xfrm>
        </p:spPr>
        <p:txBody>
          <a:bodyPr/>
          <a:lstStyle/>
          <a:p>
            <a:r>
              <a:rPr lang="en-US" dirty="0" smtClean="0"/>
              <a:t>CDC’s Evaluation Framework</a:t>
            </a:r>
            <a:endParaRPr lang="en-US" dirty="0"/>
          </a:p>
        </p:txBody>
      </p:sp>
      <p:sp>
        <p:nvSpPr>
          <p:cNvPr id="27" name="Content Placeholder 26"/>
          <p:cNvSpPr>
            <a:spLocks noGrp="1"/>
          </p:cNvSpPr>
          <p:nvPr>
            <p:ph idx="1"/>
          </p:nvPr>
        </p:nvSpPr>
        <p:spPr>
          <a:xfrm>
            <a:off x="3049587" y="1676400"/>
            <a:ext cx="2592150" cy="1447800"/>
          </a:xfrm>
        </p:spPr>
        <p:txBody>
          <a:bodyPr/>
          <a:lstStyle/>
          <a:p>
            <a:pPr indent="0"/>
            <a:r>
              <a:rPr lang="en-US" dirty="0" smtClean="0"/>
              <a:t>The Standards apply </a:t>
            </a:r>
            <a:r>
              <a:rPr lang="en-US" i="1" dirty="0" smtClean="0">
                <a:solidFill>
                  <a:schemeClr val="accent5">
                    <a:lumMod val="50000"/>
                  </a:schemeClr>
                </a:solidFill>
              </a:rPr>
              <a:t>especially</a:t>
            </a:r>
            <a:r>
              <a:rPr lang="en-US" dirty="0" smtClean="0"/>
              <a:t> when we’re trying to make data collection choices.</a:t>
            </a:r>
            <a:endParaRPr 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Mixed Methods Is Your Choice</a:t>
            </a:r>
            <a:endParaRPr lang="en-US" dirty="0"/>
          </a:p>
        </p:txBody>
      </p:sp>
      <p:sp>
        <p:nvSpPr>
          <p:cNvPr id="3" name="Content Placeholder 2"/>
          <p:cNvSpPr>
            <a:spLocks noGrp="1"/>
          </p:cNvSpPr>
          <p:nvPr>
            <p:ph idx="1"/>
          </p:nvPr>
        </p:nvSpPr>
        <p:spPr>
          <a:xfrm>
            <a:off x="306388" y="1066800"/>
            <a:ext cx="5029199" cy="2743200"/>
          </a:xfrm>
        </p:spPr>
        <p:txBody>
          <a:bodyPr/>
          <a:lstStyle/>
          <a:p>
            <a:pPr indent="0"/>
            <a:r>
              <a:rPr lang="en-US" dirty="0" smtClean="0"/>
              <a:t>You are never </a:t>
            </a:r>
            <a:r>
              <a:rPr lang="en-US" i="1" dirty="0" smtClean="0">
                <a:solidFill>
                  <a:schemeClr val="accent5">
                    <a:lumMod val="50000"/>
                  </a:schemeClr>
                </a:solidFill>
              </a:rPr>
              <a:t>required</a:t>
            </a:r>
            <a:r>
              <a:rPr lang="en-US" dirty="0" smtClean="0"/>
              <a:t> to use mixed methods.</a:t>
            </a:r>
          </a:p>
          <a:p>
            <a:pPr indent="0"/>
            <a:endParaRPr lang="en-US" dirty="0" smtClean="0"/>
          </a:p>
          <a:p>
            <a:pPr indent="0"/>
            <a:r>
              <a:rPr lang="en-US" dirty="0" smtClean="0"/>
              <a:t>However, you may </a:t>
            </a:r>
            <a:r>
              <a:rPr lang="en-US" i="1" dirty="0" smtClean="0">
                <a:solidFill>
                  <a:schemeClr val="accent5">
                    <a:lumMod val="50000"/>
                  </a:schemeClr>
                </a:solidFill>
              </a:rPr>
              <a:t>choose </a:t>
            </a:r>
            <a:r>
              <a:rPr lang="en-US" dirty="0" smtClean="0"/>
              <a:t>to use mixed methods when:</a:t>
            </a:r>
          </a:p>
          <a:p>
            <a:pPr marL="630238" lvl="1" indent="-169863"/>
            <a:r>
              <a:rPr lang="en-US" dirty="0" smtClean="0"/>
              <a:t>you have some indication that a single method may give you incorrect data.</a:t>
            </a:r>
          </a:p>
          <a:p>
            <a:pPr marL="630238" lvl="1" indent="-169863"/>
            <a:r>
              <a:rPr lang="en-US" dirty="0" smtClean="0"/>
              <a:t>a single method may give you an incorrect perception of reality.</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Mixing Methods During </a:t>
            </a:r>
            <a:br>
              <a:rPr lang="en-US" dirty="0" smtClean="0"/>
            </a:br>
            <a:r>
              <a:rPr lang="en-US" dirty="0" smtClean="0"/>
              <a:t>Data Analysis</a:t>
            </a:r>
            <a:endParaRPr lang="en-US" dirty="0"/>
          </a:p>
        </p:txBody>
      </p:sp>
      <p:sp>
        <p:nvSpPr>
          <p:cNvPr id="3" name="Content Placeholder 2"/>
          <p:cNvSpPr>
            <a:spLocks noGrp="1"/>
          </p:cNvSpPr>
          <p:nvPr>
            <p:ph idx="1"/>
          </p:nvPr>
        </p:nvSpPr>
        <p:spPr>
          <a:xfrm>
            <a:off x="306388" y="1066800"/>
            <a:ext cx="5410199" cy="2590800"/>
          </a:xfrm>
        </p:spPr>
        <p:txBody>
          <a:bodyPr/>
          <a:lstStyle/>
          <a:p>
            <a:pPr indent="0">
              <a:lnSpc>
                <a:spcPts val="1900"/>
              </a:lnSpc>
              <a:spcBef>
                <a:spcPts val="0"/>
              </a:spcBef>
            </a:pPr>
            <a:r>
              <a:rPr lang="en-US" dirty="0" smtClean="0"/>
              <a:t>Qualitative data  (focus </a:t>
            </a:r>
          </a:p>
          <a:p>
            <a:pPr indent="0">
              <a:lnSpc>
                <a:spcPts val="1900"/>
              </a:lnSpc>
              <a:spcBef>
                <a:spcPts val="0"/>
              </a:spcBef>
            </a:pPr>
            <a:r>
              <a:rPr lang="en-US" dirty="0" smtClean="0"/>
              <a:t>groups, observations, </a:t>
            </a:r>
          </a:p>
          <a:p>
            <a:pPr indent="0">
              <a:lnSpc>
                <a:spcPts val="1900"/>
              </a:lnSpc>
              <a:spcBef>
                <a:spcPts val="0"/>
              </a:spcBef>
            </a:pPr>
            <a:r>
              <a:rPr lang="en-US" dirty="0" smtClean="0"/>
              <a:t>secondary data, etc.) </a:t>
            </a:r>
          </a:p>
          <a:p>
            <a:pPr indent="0">
              <a:lnSpc>
                <a:spcPts val="1900"/>
              </a:lnSpc>
              <a:spcBef>
                <a:spcPts val="0"/>
              </a:spcBef>
            </a:pPr>
            <a:r>
              <a:rPr lang="en-US" dirty="0" smtClean="0"/>
              <a:t>can be converted to </a:t>
            </a:r>
          </a:p>
          <a:p>
            <a:pPr indent="0">
              <a:lnSpc>
                <a:spcPts val="1900"/>
              </a:lnSpc>
              <a:spcBef>
                <a:spcPts val="0"/>
              </a:spcBef>
            </a:pPr>
            <a:r>
              <a:rPr lang="en-US" dirty="0" smtClean="0"/>
              <a:t>“numbers” via </a:t>
            </a:r>
          </a:p>
          <a:p>
            <a:pPr indent="0">
              <a:lnSpc>
                <a:spcPts val="1900"/>
              </a:lnSpc>
              <a:spcBef>
                <a:spcPts val="0"/>
              </a:spcBef>
            </a:pPr>
            <a:r>
              <a:rPr lang="en-US" dirty="0" smtClean="0"/>
              <a:t>quantitative techniques </a:t>
            </a:r>
          </a:p>
          <a:p>
            <a:pPr indent="0">
              <a:lnSpc>
                <a:spcPts val="1900"/>
              </a:lnSpc>
              <a:spcBef>
                <a:spcPts val="0"/>
              </a:spcBef>
            </a:pPr>
            <a:r>
              <a:rPr lang="en-US" dirty="0" smtClean="0"/>
              <a:t>like content analysis. </a:t>
            </a:r>
          </a:p>
          <a:p>
            <a:pPr indent="0">
              <a:spcBef>
                <a:spcPts val="2400"/>
              </a:spcBef>
            </a:pPr>
            <a:r>
              <a:rPr lang="en-US" dirty="0" smtClean="0"/>
              <a:t>This is also a mixed method design approach.</a:t>
            </a:r>
          </a:p>
          <a:p>
            <a:pPr indent="0"/>
            <a:endParaRPr lang="en-US" dirty="0" smtClean="0"/>
          </a:p>
        </p:txBody>
      </p:sp>
      <p:pic>
        <p:nvPicPr>
          <p:cNvPr id="5" name="Picture 4" descr="content_analysis.gif"/>
          <p:cNvPicPr>
            <a:picLocks noChangeAspect="1"/>
          </p:cNvPicPr>
          <p:nvPr/>
        </p:nvPicPr>
        <p:blipFill>
          <a:blip r:embed="rId3"/>
          <a:stretch>
            <a:fillRect/>
          </a:stretch>
        </p:blipFill>
        <p:spPr>
          <a:xfrm>
            <a:off x="3354387" y="1143000"/>
            <a:ext cx="1676400" cy="16764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Mixing Methods During </a:t>
            </a:r>
            <a:br>
              <a:rPr lang="en-US" dirty="0" smtClean="0"/>
            </a:br>
            <a:r>
              <a:rPr lang="en-US" dirty="0" smtClean="0"/>
              <a:t>Data Analysis</a:t>
            </a:r>
            <a:endParaRPr lang="en-US" dirty="0"/>
          </a:p>
        </p:txBody>
      </p:sp>
      <p:sp>
        <p:nvSpPr>
          <p:cNvPr id="3" name="Content Placeholder 2"/>
          <p:cNvSpPr>
            <a:spLocks noGrp="1"/>
          </p:cNvSpPr>
          <p:nvPr>
            <p:ph idx="1"/>
          </p:nvPr>
        </p:nvSpPr>
        <p:spPr>
          <a:xfrm>
            <a:off x="2135188" y="1143000"/>
            <a:ext cx="2819399" cy="2590800"/>
          </a:xfrm>
        </p:spPr>
        <p:txBody>
          <a:bodyPr/>
          <a:lstStyle/>
          <a:p>
            <a:pPr indent="0"/>
            <a:r>
              <a:rPr lang="en-US" dirty="0" smtClean="0"/>
              <a:t>Qualitative data can be very complex. </a:t>
            </a:r>
          </a:p>
          <a:p>
            <a:pPr indent="0"/>
            <a:endParaRPr lang="en-US" dirty="0" smtClean="0"/>
          </a:p>
          <a:p>
            <a:pPr indent="0"/>
            <a:r>
              <a:rPr lang="en-US" dirty="0" smtClean="0"/>
              <a:t>Examining qualitative data with quantitative techniques helps to identify or validate patterns or themes.</a:t>
            </a:r>
          </a:p>
        </p:txBody>
      </p:sp>
      <p:pic>
        <p:nvPicPr>
          <p:cNvPr id="10" name="Picture 9" descr="blue question mark3.jpg"/>
          <p:cNvPicPr>
            <a:picLocks noChangeAspect="1"/>
          </p:cNvPicPr>
          <p:nvPr/>
        </p:nvPicPr>
        <p:blipFill>
          <a:blip r:embed="rId3"/>
          <a:stretch>
            <a:fillRect/>
          </a:stretch>
        </p:blipFill>
        <p:spPr>
          <a:xfrm>
            <a:off x="230187" y="1447800"/>
            <a:ext cx="1701800" cy="16637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534987" y="1600200"/>
            <a:ext cx="4648200" cy="1905000"/>
          </a:xfrm>
          <a:prstGeom prst="roundRect">
            <a:avLst/>
          </a:prstGeom>
          <a:solidFill>
            <a:schemeClr val="accent5">
              <a:lumMod val="40000"/>
              <a:lumOff val="6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Deciding When To Use</a:t>
            </a:r>
            <a:br>
              <a:rPr lang="en-US" dirty="0" smtClean="0"/>
            </a:br>
            <a:r>
              <a:rPr lang="en-US" dirty="0" smtClean="0"/>
              <a:t>Mixed </a:t>
            </a:r>
            <a:r>
              <a:rPr lang="en-US" smtClean="0"/>
              <a:t>Methods and </a:t>
            </a:r>
            <a:r>
              <a:rPr lang="en-US" dirty="0" smtClean="0"/>
              <a:t>How</a:t>
            </a:r>
            <a:endParaRPr lang="en-US" dirty="0"/>
          </a:p>
        </p:txBody>
      </p:sp>
      <p:sp>
        <p:nvSpPr>
          <p:cNvPr id="3" name="Content Placeholder 2"/>
          <p:cNvSpPr>
            <a:spLocks noGrp="1"/>
          </p:cNvSpPr>
          <p:nvPr>
            <p:ph idx="1"/>
          </p:nvPr>
        </p:nvSpPr>
        <p:spPr>
          <a:xfrm>
            <a:off x="458787" y="1143000"/>
            <a:ext cx="4953000" cy="2590800"/>
          </a:xfrm>
        </p:spPr>
        <p:txBody>
          <a:bodyPr/>
          <a:lstStyle/>
          <a:p>
            <a:pPr indent="0"/>
            <a:r>
              <a:rPr lang="en-US" dirty="0" smtClean="0">
                <a:solidFill>
                  <a:schemeClr val="accent5">
                    <a:lumMod val="50000"/>
                  </a:schemeClr>
                </a:solidFill>
              </a:rPr>
              <a:t>Key Concept:</a:t>
            </a:r>
          </a:p>
          <a:p>
            <a:pPr indent="0"/>
            <a:endParaRPr lang="en-US" dirty="0" smtClean="0"/>
          </a:p>
          <a:p>
            <a:pPr indent="0">
              <a:lnSpc>
                <a:spcPts val="1800"/>
              </a:lnSpc>
              <a:spcBef>
                <a:spcPts val="0"/>
              </a:spcBef>
            </a:pPr>
            <a:r>
              <a:rPr lang="en-US" dirty="0" smtClean="0"/>
              <a:t>Using mixed methods is a deliberate design decision. You use it when you don’t trust the data from any single method.</a:t>
            </a:r>
          </a:p>
          <a:p>
            <a:pPr indent="0">
              <a:lnSpc>
                <a:spcPts val="1800"/>
              </a:lnSpc>
              <a:spcBef>
                <a:spcPts val="0"/>
              </a:spcBef>
            </a:pPr>
            <a:endParaRPr lang="en-US" dirty="0" smtClean="0"/>
          </a:p>
          <a:p>
            <a:pPr indent="0">
              <a:lnSpc>
                <a:spcPts val="1800"/>
              </a:lnSpc>
              <a:spcBef>
                <a:spcPts val="0"/>
              </a:spcBef>
            </a:pPr>
            <a:r>
              <a:rPr lang="en-US" dirty="0" smtClean="0"/>
              <a:t>The reason for your uncertainty determines </a:t>
            </a:r>
          </a:p>
          <a:p>
            <a:pPr indent="0">
              <a:lnSpc>
                <a:spcPts val="1800"/>
              </a:lnSpc>
              <a:spcBef>
                <a:spcPts val="0"/>
              </a:spcBef>
            </a:pPr>
            <a:r>
              <a:rPr lang="en-US" dirty="0" smtClean="0"/>
              <a:t>the methods you choose to mix and the order in which you use them.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1</a:t>
            </a:r>
            <a:endParaRPr lang="en-US" dirty="0"/>
          </a:p>
        </p:txBody>
      </p:sp>
      <p:graphicFrame>
        <p:nvGraphicFramePr>
          <p:cNvPr id="5" name="Diagram 4"/>
          <p:cNvGraphicFramePr/>
          <p:nvPr/>
        </p:nvGraphicFramePr>
        <p:xfrm>
          <a:off x="382587" y="1522731"/>
          <a:ext cx="4800600" cy="18300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830387" y="1143000"/>
            <a:ext cx="3352800" cy="338554"/>
          </a:xfrm>
          <a:prstGeom prst="rect">
            <a:avLst/>
          </a:prstGeom>
          <a:noFill/>
        </p:spPr>
        <p:txBody>
          <a:bodyPr wrap="square" rtlCol="0">
            <a:spAutoFit/>
          </a:bodyPr>
          <a:lstStyle/>
          <a:p>
            <a:r>
              <a:rPr lang="en-US" b="1" dirty="0" smtClean="0">
                <a:latin typeface="Arial" pitchFamily="34" charset="0"/>
                <a:cs typeface="Arial" pitchFamily="34" charset="0"/>
              </a:rPr>
              <a:t>Concurrent Design</a:t>
            </a:r>
            <a:endParaRPr lang="en-US" b="1" dirty="0">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2</a:t>
            </a:r>
            <a:endParaRPr lang="en-US" dirty="0"/>
          </a:p>
        </p:txBody>
      </p:sp>
      <p:graphicFrame>
        <p:nvGraphicFramePr>
          <p:cNvPr id="6" name="Diagram 5"/>
          <p:cNvGraphicFramePr/>
          <p:nvPr/>
        </p:nvGraphicFramePr>
        <p:xfrm>
          <a:off x="382587" y="1523998"/>
          <a:ext cx="4800600" cy="21336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373187" y="1143000"/>
            <a:ext cx="3352800" cy="338554"/>
          </a:xfrm>
          <a:prstGeom prst="rect">
            <a:avLst/>
          </a:prstGeom>
          <a:noFill/>
        </p:spPr>
        <p:txBody>
          <a:bodyPr wrap="square" rtlCol="0">
            <a:spAutoFit/>
          </a:bodyPr>
          <a:lstStyle/>
          <a:p>
            <a:r>
              <a:rPr lang="en-US" b="1" dirty="0" smtClean="0">
                <a:latin typeface="Arial" pitchFamily="34" charset="0"/>
                <a:cs typeface="Arial" pitchFamily="34" charset="0"/>
              </a:rPr>
              <a:t>Explanatory Sequential Design</a:t>
            </a:r>
            <a:endParaRPr lang="en-US" b="1"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3</a:t>
            </a:r>
            <a:endParaRPr lang="en-US" dirty="0"/>
          </a:p>
        </p:txBody>
      </p:sp>
      <p:graphicFrame>
        <p:nvGraphicFramePr>
          <p:cNvPr id="6" name="Diagram 5"/>
          <p:cNvGraphicFramePr/>
          <p:nvPr/>
        </p:nvGraphicFramePr>
        <p:xfrm>
          <a:off x="382587" y="1527048"/>
          <a:ext cx="4953000" cy="1984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449387" y="1143000"/>
            <a:ext cx="3429000" cy="338554"/>
          </a:xfrm>
          <a:prstGeom prst="rect">
            <a:avLst/>
          </a:prstGeom>
          <a:noFill/>
        </p:spPr>
        <p:txBody>
          <a:bodyPr wrap="square" rtlCol="0">
            <a:spAutoFit/>
          </a:bodyPr>
          <a:lstStyle/>
          <a:p>
            <a:r>
              <a:rPr lang="en-US" b="1" dirty="0" smtClean="0">
                <a:latin typeface="Arial" pitchFamily="34" charset="0"/>
                <a:cs typeface="Arial" pitchFamily="34" charset="0"/>
              </a:rPr>
              <a:t>Exploratory Sequential Design</a:t>
            </a:r>
            <a:endParaRPr lang="en-US" b="1"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16.JPG"/>
          <p:cNvPicPr>
            <a:picLocks noChangeAspect="1"/>
          </p:cNvPicPr>
          <p:nvPr/>
        </p:nvPicPr>
        <p:blipFill>
          <a:blip r:embed="rId3"/>
          <a:stretch>
            <a:fillRect/>
          </a:stretch>
        </p:blipFill>
        <p:spPr>
          <a:xfrm>
            <a:off x="1587" y="0"/>
            <a:ext cx="6096000" cy="4572000"/>
          </a:xfrm>
          <a:prstGeom prst="rect">
            <a:avLst/>
          </a:prstGeom>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Design Options Summary</a:t>
            </a:r>
            <a:endParaRPr lang="en-US" dirty="0"/>
          </a:p>
        </p:txBody>
      </p:sp>
      <p:sp>
        <p:nvSpPr>
          <p:cNvPr id="4" name="Content Placeholder 3"/>
          <p:cNvSpPr>
            <a:spLocks noGrp="1"/>
          </p:cNvSpPr>
          <p:nvPr>
            <p:ph idx="1"/>
          </p:nvPr>
        </p:nvSpPr>
        <p:spPr>
          <a:xfrm>
            <a:off x="457438" y="1066800"/>
            <a:ext cx="5184299" cy="1524000"/>
          </a:xfrm>
        </p:spPr>
        <p:txBody>
          <a:bodyPr/>
          <a:lstStyle/>
          <a:p>
            <a:endParaRPr lang="en-US" dirty="0" smtClean="0"/>
          </a:p>
          <a:p>
            <a:pPr indent="0"/>
            <a:r>
              <a:rPr lang="en-US" dirty="0" smtClean="0"/>
              <a:t>You mix quantitative and qualitative methods in a different order depending on the presenting problem:</a:t>
            </a:r>
          </a:p>
          <a:p>
            <a:pPr marL="1600200" lvl="2" indent="-342900">
              <a:buFont typeface="Wingdings" pitchFamily="2" charset="2"/>
              <a:buChar char="Ø"/>
            </a:pPr>
            <a:r>
              <a:rPr lang="en-US" dirty="0" smtClean="0"/>
              <a:t>Validate results</a:t>
            </a:r>
          </a:p>
          <a:p>
            <a:r>
              <a:rPr lang="en-US" dirty="0" smtClean="0"/>
              <a:t> </a:t>
            </a:r>
          </a:p>
          <a:p>
            <a:endParaRPr lang="en-US" dirty="0" smtClean="0"/>
          </a:p>
          <a:p>
            <a:endParaRPr lang="en-US" dirty="0" smtClean="0"/>
          </a:p>
          <a:p>
            <a:endParaRPr lang="en-US" dirty="0" smtClean="0"/>
          </a:p>
          <a:p>
            <a:endParaRPr lang="en-US" dirty="0"/>
          </a:p>
        </p:txBody>
      </p:sp>
      <p:pic>
        <p:nvPicPr>
          <p:cNvPr id="5" name="Picture 4" descr="checklist.jpg"/>
          <p:cNvPicPr>
            <a:picLocks noChangeAspect="1"/>
          </p:cNvPicPr>
          <p:nvPr/>
        </p:nvPicPr>
        <p:blipFill>
          <a:blip r:embed="rId3"/>
          <a:stretch>
            <a:fillRect/>
          </a:stretch>
        </p:blipFill>
        <p:spPr>
          <a:xfrm>
            <a:off x="306387" y="2743200"/>
            <a:ext cx="1498600" cy="1004944"/>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Design Options Summary</a:t>
            </a:r>
            <a:endParaRPr lang="en-US" dirty="0"/>
          </a:p>
        </p:txBody>
      </p:sp>
      <p:sp>
        <p:nvSpPr>
          <p:cNvPr id="4" name="Content Placeholder 3"/>
          <p:cNvSpPr>
            <a:spLocks noGrp="1"/>
          </p:cNvSpPr>
          <p:nvPr>
            <p:ph idx="1"/>
          </p:nvPr>
        </p:nvSpPr>
        <p:spPr/>
        <p:txBody>
          <a:bodyPr/>
          <a:lstStyle/>
          <a:p>
            <a:endParaRPr lang="en-US" dirty="0" smtClean="0"/>
          </a:p>
          <a:p>
            <a:pPr indent="0"/>
            <a:r>
              <a:rPr lang="en-US" dirty="0" smtClean="0"/>
              <a:t>You mix quantitative and qualitative methods in a different order depending on the presenting problem:</a:t>
            </a:r>
          </a:p>
          <a:p>
            <a:pPr marL="1600200" lvl="2" indent="-393700">
              <a:buFont typeface="Wingdings" pitchFamily="2" charset="2"/>
              <a:buChar char="Ø"/>
            </a:pPr>
            <a:r>
              <a:rPr lang="en-US" dirty="0" smtClean="0">
                <a:solidFill>
                  <a:schemeClr val="bg1">
                    <a:lumMod val="65000"/>
                  </a:schemeClr>
                </a:solidFill>
              </a:rPr>
              <a:t>Validate results</a:t>
            </a:r>
          </a:p>
          <a:p>
            <a:pPr marL="1600200" lvl="2" indent="-393700">
              <a:buFont typeface="Wingdings" pitchFamily="2" charset="2"/>
              <a:buChar char="Ø"/>
            </a:pPr>
            <a:r>
              <a:rPr lang="en-US" dirty="0" smtClean="0"/>
              <a:t>Explain the unexpected</a:t>
            </a:r>
          </a:p>
          <a:p>
            <a:r>
              <a:rPr lang="en-US" dirty="0" smtClean="0"/>
              <a:t> </a:t>
            </a:r>
          </a:p>
          <a:p>
            <a:endParaRPr lang="en-US" dirty="0" smtClean="0"/>
          </a:p>
          <a:p>
            <a:endParaRPr lang="en-US" dirty="0" smtClean="0"/>
          </a:p>
          <a:p>
            <a:endParaRPr lang="en-US" dirty="0" smtClean="0"/>
          </a:p>
          <a:p>
            <a:endParaRPr lang="en-US" dirty="0"/>
          </a:p>
        </p:txBody>
      </p:sp>
      <p:pic>
        <p:nvPicPr>
          <p:cNvPr id="5" name="Picture 4" descr="question_mark.jpg"/>
          <p:cNvPicPr>
            <a:picLocks noChangeAspect="1"/>
          </p:cNvPicPr>
          <p:nvPr/>
        </p:nvPicPr>
        <p:blipFill>
          <a:blip r:embed="rId3"/>
          <a:srcRect l="28823" t="5000" r="21765"/>
          <a:stretch>
            <a:fillRect/>
          </a:stretch>
        </p:blipFill>
        <p:spPr>
          <a:xfrm>
            <a:off x="306387" y="2286000"/>
            <a:ext cx="1066800" cy="14478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a:xfrm>
            <a:off x="457438" y="76200"/>
            <a:ext cx="5184299" cy="762000"/>
          </a:xfrm>
        </p:spPr>
        <p:txBody>
          <a:bodyPr/>
          <a:lstStyle/>
          <a:p>
            <a:r>
              <a:rPr lang="en-US" dirty="0" smtClean="0"/>
              <a:t>CDC’s Evaluation Standards</a:t>
            </a:r>
            <a:endParaRPr lang="en-US" dirty="0"/>
          </a:p>
        </p:txBody>
      </p:sp>
      <p:sp>
        <p:nvSpPr>
          <p:cNvPr id="27" name="Content Placeholder 26"/>
          <p:cNvSpPr>
            <a:spLocks noGrp="1"/>
          </p:cNvSpPr>
          <p:nvPr>
            <p:ph idx="1"/>
          </p:nvPr>
        </p:nvSpPr>
        <p:spPr>
          <a:xfrm>
            <a:off x="2897187" y="1676400"/>
            <a:ext cx="2592150" cy="1447800"/>
          </a:xfrm>
        </p:spPr>
        <p:txBody>
          <a:bodyPr/>
          <a:lstStyle/>
          <a:p>
            <a:pPr indent="0"/>
            <a:r>
              <a:rPr lang="en-US" dirty="0" smtClean="0"/>
              <a:t>The Standards provide a quick and easy way to identify the 2 or 3 best data collection choices for </a:t>
            </a:r>
            <a:r>
              <a:rPr lang="en-US" i="1" dirty="0" smtClean="0">
                <a:solidFill>
                  <a:schemeClr val="accent5">
                    <a:lumMod val="50000"/>
                  </a:schemeClr>
                </a:solidFill>
              </a:rPr>
              <a:t>this</a:t>
            </a:r>
            <a:r>
              <a:rPr lang="en-US" dirty="0" smtClean="0"/>
              <a:t> evaluation.</a:t>
            </a:r>
            <a:endParaRPr lang="en-US" dirty="0"/>
          </a:p>
        </p:txBody>
      </p:sp>
      <p:grpSp>
        <p:nvGrpSpPr>
          <p:cNvPr id="28" name="Group 10"/>
          <p:cNvGrpSpPr/>
          <p:nvPr/>
        </p:nvGrpSpPr>
        <p:grpSpPr>
          <a:xfrm>
            <a:off x="839787" y="1447800"/>
            <a:ext cx="1828800" cy="1975453"/>
            <a:chOff x="458787" y="1301147"/>
            <a:chExt cx="1828800" cy="1975453"/>
          </a:xfrm>
        </p:grpSpPr>
        <p:sp>
          <p:nvSpPr>
            <p:cNvPr id="29" name="Rounded Rectangle 28"/>
            <p:cNvSpPr/>
            <p:nvPr/>
          </p:nvSpPr>
          <p:spPr>
            <a:xfrm>
              <a:off x="471767" y="1301147"/>
              <a:ext cx="1802840" cy="1975453"/>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39"/>
            <p:cNvSpPr>
              <a:spLocks noChangeAspect="1" noChangeArrowheads="1"/>
            </p:cNvSpPr>
            <p:nvPr/>
          </p:nvSpPr>
          <p:spPr bwMode="auto">
            <a:xfrm>
              <a:off x="458787" y="1426778"/>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Design Options Summary</a:t>
            </a:r>
            <a:endParaRPr lang="en-US" dirty="0"/>
          </a:p>
        </p:txBody>
      </p:sp>
      <p:sp>
        <p:nvSpPr>
          <p:cNvPr id="4" name="Content Placeholder 3"/>
          <p:cNvSpPr>
            <a:spLocks noGrp="1"/>
          </p:cNvSpPr>
          <p:nvPr>
            <p:ph idx="1"/>
          </p:nvPr>
        </p:nvSpPr>
        <p:spPr/>
        <p:txBody>
          <a:bodyPr/>
          <a:lstStyle/>
          <a:p>
            <a:endParaRPr lang="en-US" dirty="0" smtClean="0"/>
          </a:p>
          <a:p>
            <a:pPr indent="0"/>
            <a:r>
              <a:rPr lang="en-US" dirty="0" smtClean="0"/>
              <a:t>You mix quantitative and qualitative methods in a different order depending on the presenting problem:</a:t>
            </a:r>
          </a:p>
          <a:p>
            <a:pPr marL="1600200" lvl="2" indent="-342900">
              <a:buFont typeface="Wingdings" pitchFamily="2" charset="2"/>
              <a:buChar char="Ø"/>
            </a:pPr>
            <a:r>
              <a:rPr lang="en-US" dirty="0" smtClean="0">
                <a:solidFill>
                  <a:schemeClr val="bg1">
                    <a:lumMod val="65000"/>
                  </a:schemeClr>
                </a:solidFill>
              </a:rPr>
              <a:t>Validate results</a:t>
            </a:r>
          </a:p>
          <a:p>
            <a:pPr marL="1600200" lvl="2" indent="-342900">
              <a:buFont typeface="Wingdings" pitchFamily="2" charset="2"/>
              <a:buChar char="Ø"/>
            </a:pPr>
            <a:r>
              <a:rPr lang="en-US" dirty="0" smtClean="0">
                <a:solidFill>
                  <a:schemeClr val="bg1">
                    <a:lumMod val="65000"/>
                  </a:schemeClr>
                </a:solidFill>
              </a:rPr>
              <a:t>Explain the unexpected</a:t>
            </a:r>
          </a:p>
          <a:p>
            <a:pPr marL="1600200" lvl="2" indent="-342900">
              <a:buFont typeface="Wingdings" pitchFamily="2" charset="2"/>
              <a:buChar char="Ø"/>
            </a:pPr>
            <a:r>
              <a:rPr lang="en-US" dirty="0" smtClean="0"/>
              <a:t>Explore new themes</a:t>
            </a:r>
          </a:p>
          <a:p>
            <a:r>
              <a:rPr lang="en-US" dirty="0" smtClean="0"/>
              <a:t> </a:t>
            </a:r>
          </a:p>
          <a:p>
            <a:endParaRPr lang="en-US" dirty="0" smtClean="0"/>
          </a:p>
          <a:p>
            <a:endParaRPr lang="en-US" dirty="0" smtClean="0"/>
          </a:p>
          <a:p>
            <a:endParaRPr lang="en-US" dirty="0" smtClean="0"/>
          </a:p>
          <a:p>
            <a:endParaRPr lang="en-US" dirty="0"/>
          </a:p>
        </p:txBody>
      </p:sp>
      <p:pic>
        <p:nvPicPr>
          <p:cNvPr id="5" name="Picture 4" descr="binoculars.jpg"/>
          <p:cNvPicPr>
            <a:picLocks noChangeAspect="1"/>
          </p:cNvPicPr>
          <p:nvPr/>
        </p:nvPicPr>
        <p:blipFill>
          <a:blip r:embed="rId3"/>
          <a:srcRect l="21350" t="7059" r="4314"/>
          <a:stretch>
            <a:fillRect/>
          </a:stretch>
        </p:blipFill>
        <p:spPr>
          <a:xfrm>
            <a:off x="289025" y="2057400"/>
            <a:ext cx="931762" cy="1752600"/>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Selected Resources</a:t>
            </a:r>
            <a:br>
              <a:rPr lang="en-US" dirty="0" smtClean="0"/>
            </a:br>
            <a:r>
              <a:rPr lang="en-US" dirty="0" smtClean="0"/>
              <a:t>(Page 1 of 2)</a:t>
            </a:r>
            <a:endParaRPr lang="en-US" dirty="0"/>
          </a:p>
        </p:txBody>
      </p:sp>
      <p:sp>
        <p:nvSpPr>
          <p:cNvPr id="3" name="Content Placeholder 2"/>
          <p:cNvSpPr>
            <a:spLocks noGrp="1"/>
          </p:cNvSpPr>
          <p:nvPr>
            <p:ph idx="1"/>
          </p:nvPr>
        </p:nvSpPr>
        <p:spPr/>
        <p:txBody>
          <a:bodyPr/>
          <a:lstStyle/>
          <a:p>
            <a:r>
              <a:rPr lang="en-US" sz="1400" dirty="0" err="1" smtClean="0"/>
              <a:t>Caracelli</a:t>
            </a:r>
            <a:r>
              <a:rPr lang="en-US" sz="1400" dirty="0" smtClean="0"/>
              <a:t>, V. and J. Greene (eds.). 1997. </a:t>
            </a:r>
            <a:r>
              <a:rPr lang="en-US" sz="1400" i="1" dirty="0" smtClean="0"/>
              <a:t>Advances in Mixed-Method Evaluation: The Challenges and Benefits of Integrating Diverse Paradigms</a:t>
            </a:r>
            <a:r>
              <a:rPr lang="en-US" sz="1400" dirty="0" smtClean="0"/>
              <a:t>. San Francisco, CA: </a:t>
            </a:r>
            <a:r>
              <a:rPr lang="en-US" sz="1400" dirty="0" err="1" smtClean="0"/>
              <a:t>Jossey</a:t>
            </a:r>
            <a:r>
              <a:rPr lang="en-US" sz="1400" dirty="0" smtClean="0"/>
              <a:t>-Bass. </a:t>
            </a:r>
          </a:p>
          <a:p>
            <a:r>
              <a:rPr lang="en-US" sz="1400" dirty="0" smtClean="0"/>
              <a:t>Creswell, J. and V. Plano Clark. 2010. </a:t>
            </a:r>
            <a:r>
              <a:rPr lang="en-US" sz="1400" i="1" dirty="0" smtClean="0"/>
              <a:t>Designing and Conducting Mixed Methods Research, 2nd edition</a:t>
            </a:r>
            <a:r>
              <a:rPr lang="en-US" sz="1400" dirty="0" smtClean="0"/>
              <a:t>. Thousand Oaks, CA. Sage Publications.</a:t>
            </a:r>
          </a:p>
          <a:p>
            <a:r>
              <a:rPr lang="en-US" sz="1400" b="0" dirty="0" smtClean="0"/>
              <a:t>Morse, J. and L. </a:t>
            </a:r>
            <a:r>
              <a:rPr lang="en-US" sz="1400" b="0" dirty="0" err="1" smtClean="0"/>
              <a:t>Niehaus</a:t>
            </a:r>
            <a:r>
              <a:rPr lang="en-US" sz="1400" b="0" dirty="0" smtClean="0"/>
              <a:t>. 2009. </a:t>
            </a:r>
            <a:r>
              <a:rPr lang="en-US" sz="1400" b="0" i="1" dirty="0" smtClean="0"/>
              <a:t>Mixed Method Design: Principles and Procedures. </a:t>
            </a:r>
            <a:r>
              <a:rPr lang="en-US" sz="1400" b="0" dirty="0" smtClean="0"/>
              <a:t>Walnut Creek, CA. Left Coast Press. </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Selected Resources</a:t>
            </a:r>
            <a:br>
              <a:rPr lang="en-US" dirty="0" smtClean="0"/>
            </a:br>
            <a:r>
              <a:rPr lang="en-US" dirty="0" smtClean="0"/>
              <a:t>(Page 2 of 2)</a:t>
            </a:r>
            <a:endParaRPr lang="en-US" dirty="0"/>
          </a:p>
        </p:txBody>
      </p:sp>
      <p:sp>
        <p:nvSpPr>
          <p:cNvPr id="3" name="Content Placeholder 2"/>
          <p:cNvSpPr>
            <a:spLocks noGrp="1"/>
          </p:cNvSpPr>
          <p:nvPr>
            <p:ph idx="1"/>
          </p:nvPr>
        </p:nvSpPr>
        <p:spPr/>
        <p:txBody>
          <a:bodyPr/>
          <a:lstStyle/>
          <a:p>
            <a:pPr>
              <a:spcBef>
                <a:spcPts val="600"/>
              </a:spcBef>
            </a:pPr>
            <a:r>
              <a:rPr lang="en-US" sz="1400" b="0" dirty="0" smtClean="0"/>
              <a:t>Johnson, R. Burke, and L. Christensen. </a:t>
            </a:r>
            <a:r>
              <a:rPr lang="en-US" sz="1400" b="0" i="1" dirty="0" smtClean="0"/>
              <a:t>Evaluation Methods. </a:t>
            </a:r>
            <a:r>
              <a:rPr lang="en-US" sz="1400" b="0" dirty="0" smtClean="0"/>
              <a:t>2008. www.southalabama.edu/coe/bset/johnson/</a:t>
            </a:r>
          </a:p>
          <a:p>
            <a:pPr>
              <a:spcBef>
                <a:spcPts val="600"/>
              </a:spcBef>
            </a:pPr>
            <a:r>
              <a:rPr lang="en-US" sz="1400" b="0" dirty="0" smtClean="0"/>
              <a:t>Plano Clark, V. and J. Creswell. 2008. </a:t>
            </a:r>
            <a:r>
              <a:rPr lang="en-US" sz="1400" b="0" i="1" dirty="0" smtClean="0"/>
              <a:t>The Mixed Methods Reader. </a:t>
            </a:r>
            <a:r>
              <a:rPr lang="en-US" sz="1400" b="0" dirty="0" smtClean="0"/>
              <a:t>Thousand Oaks, CA: Sage Publications. </a:t>
            </a:r>
          </a:p>
          <a:p>
            <a:pPr>
              <a:spcBef>
                <a:spcPts val="600"/>
              </a:spcBef>
            </a:pPr>
            <a:r>
              <a:rPr lang="en-US" sz="1400" dirty="0" err="1" smtClean="0"/>
              <a:t>Teddlie</a:t>
            </a:r>
            <a:r>
              <a:rPr lang="en-US" sz="1400" dirty="0" smtClean="0"/>
              <a:t>, C. and </a:t>
            </a:r>
            <a:r>
              <a:rPr lang="en-US" sz="1400" dirty="0" err="1" smtClean="0"/>
              <a:t>Tashakkori</a:t>
            </a:r>
            <a:r>
              <a:rPr lang="en-US" sz="1400" dirty="0" smtClean="0"/>
              <a:t>, A. 2009.</a:t>
            </a:r>
            <a:r>
              <a:rPr lang="en-US" sz="1400" i="1" dirty="0" smtClean="0"/>
              <a:t> Foundations of Mixed Methods Research: Integrating Quantitative and Qualitative Approaches in the Social and Behavioral Sciences</a:t>
            </a:r>
            <a:r>
              <a:rPr lang="en-US" sz="1400" dirty="0" smtClean="0"/>
              <a:t>. Thousand Oaks, CA. Sage Publications. </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Recommended Resource</a:t>
            </a:r>
            <a:endParaRPr lang="en-US" dirty="0"/>
          </a:p>
        </p:txBody>
      </p:sp>
      <p:sp>
        <p:nvSpPr>
          <p:cNvPr id="3" name="Content Placeholder 2"/>
          <p:cNvSpPr>
            <a:spLocks noGrp="1"/>
          </p:cNvSpPr>
          <p:nvPr>
            <p:ph idx="1"/>
          </p:nvPr>
        </p:nvSpPr>
        <p:spPr>
          <a:xfrm>
            <a:off x="2287587" y="1143000"/>
            <a:ext cx="3429000" cy="1295400"/>
          </a:xfrm>
        </p:spPr>
        <p:txBody>
          <a:bodyPr/>
          <a:lstStyle/>
          <a:p>
            <a:r>
              <a:rPr lang="en-US" sz="1400" dirty="0" smtClean="0"/>
              <a:t>Creswell, J. and V. Plano Clark. 2010. </a:t>
            </a:r>
            <a:r>
              <a:rPr lang="en-US" sz="1400" i="1" dirty="0" smtClean="0"/>
              <a:t>Designing and Conducting Mixed Methods Research, 2nd edition</a:t>
            </a:r>
            <a:r>
              <a:rPr lang="en-US" sz="1400" dirty="0" smtClean="0"/>
              <a:t>. Thousand Oaks, CA. Sage Publications.</a:t>
            </a:r>
          </a:p>
        </p:txBody>
      </p:sp>
      <p:pic>
        <p:nvPicPr>
          <p:cNvPr id="4" name="Picture 3" descr="creswell_book.jpg"/>
          <p:cNvPicPr>
            <a:picLocks noChangeAspect="1"/>
          </p:cNvPicPr>
          <p:nvPr/>
        </p:nvPicPr>
        <p:blipFill>
          <a:blip r:embed="rId3"/>
          <a:stretch>
            <a:fillRect/>
          </a:stretch>
        </p:blipFill>
        <p:spPr>
          <a:xfrm>
            <a:off x="382539" y="1231900"/>
            <a:ext cx="1752648" cy="219710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Community Tool Box</a:t>
            </a:r>
            <a:endParaRPr lang="en-US" dirty="0"/>
          </a:p>
        </p:txBody>
      </p:sp>
      <p:sp>
        <p:nvSpPr>
          <p:cNvPr id="3" name="Content Placeholder 2"/>
          <p:cNvSpPr>
            <a:spLocks noGrp="1"/>
          </p:cNvSpPr>
          <p:nvPr>
            <p:ph idx="1"/>
          </p:nvPr>
        </p:nvSpPr>
        <p:spPr>
          <a:xfrm>
            <a:off x="534987" y="1143000"/>
            <a:ext cx="5334000" cy="762000"/>
          </a:xfrm>
        </p:spPr>
        <p:txBody>
          <a:bodyPr/>
          <a:lstStyle/>
          <a:p>
            <a:r>
              <a:rPr lang="en-US" dirty="0" smtClean="0"/>
              <a:t>Community Tool Box </a:t>
            </a:r>
            <a:r>
              <a:rPr lang="en-US" u="sng" dirty="0" smtClean="0"/>
              <a:t>http://ctb.ku.edu</a:t>
            </a:r>
          </a:p>
          <a:p>
            <a:pPr>
              <a:spcBef>
                <a:spcPts val="1200"/>
              </a:spcBef>
            </a:pPr>
            <a:r>
              <a:rPr lang="en-US" dirty="0" smtClean="0"/>
              <a:t>Chapter 37, Section 5. </a:t>
            </a:r>
            <a:r>
              <a:rPr lang="en-US" i="1" dirty="0" smtClean="0"/>
              <a:t>Collecting and Analyzing Data</a:t>
            </a:r>
          </a:p>
        </p:txBody>
      </p:sp>
      <p:pic>
        <p:nvPicPr>
          <p:cNvPr id="1026" name="Picture 2" descr="Community Toolbox Logo">
            <a:hlinkClick r:id="rId3"/>
          </p:cNvPr>
          <p:cNvPicPr>
            <a:picLocks noChangeAspect="1" noChangeArrowheads="1"/>
          </p:cNvPicPr>
          <p:nvPr/>
        </p:nvPicPr>
        <p:blipFill>
          <a:blip r:embed="rId4"/>
          <a:srcRect/>
          <a:stretch>
            <a:fillRect/>
          </a:stretch>
        </p:blipFill>
        <p:spPr bwMode="auto">
          <a:xfrm>
            <a:off x="2382837" y="2057400"/>
            <a:ext cx="1333500" cy="1162051"/>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a:t>
            </a:r>
            <a:r>
              <a:rPr lang="en-US" dirty="0" smtClean="0"/>
              <a:t>“</a:t>
            </a:r>
            <a:r>
              <a:rPr lang="en-US" dirty="0" smtClean="0"/>
              <a:t>Mixed Methods</a:t>
            </a:r>
            <a:r>
              <a:rPr lang="en-US" dirty="0" smtClean="0"/>
              <a:t>”</a:t>
            </a:r>
            <a:endParaRPr lang="en-US" dirty="0"/>
          </a:p>
        </p:txBody>
      </p:sp>
      <p:sp>
        <p:nvSpPr>
          <p:cNvPr id="3" name="Content Placeholder 2"/>
          <p:cNvSpPr>
            <a:spLocks noGrp="1"/>
          </p:cNvSpPr>
          <p:nvPr>
            <p:ph idx="1"/>
          </p:nvPr>
        </p:nvSpPr>
        <p:spPr>
          <a:xfrm>
            <a:off x="608489" y="1524001"/>
            <a:ext cx="5184299" cy="1447800"/>
          </a:xfrm>
        </p:spPr>
        <p:txBody>
          <a:bodyPr/>
          <a:lstStyle/>
          <a:p>
            <a:pPr marL="285750" indent="-285750">
              <a:lnSpc>
                <a:spcPts val="1700"/>
              </a:lnSpc>
              <a:spcAft>
                <a:spcPts val="600"/>
              </a:spcAft>
              <a:buBlip>
                <a:blip r:embed="rId3"/>
              </a:buBlip>
            </a:pPr>
            <a:r>
              <a:rPr lang="en-US" sz="1600" dirty="0" smtClean="0"/>
              <a:t>Return to Webinar </a:t>
            </a:r>
            <a:r>
              <a:rPr lang="en-US" sz="1600" dirty="0" smtClean="0"/>
              <a:t>4: Gathering Data, Developing Conclusions, and Putting Your Findings to Use</a:t>
            </a:r>
          </a:p>
          <a:p>
            <a:pPr marL="285750" indent="-285750">
              <a:lnSpc>
                <a:spcPts val="1700"/>
              </a:lnSpc>
              <a:spcAft>
                <a:spcPts val="600"/>
              </a:spcAft>
              <a:buBlip>
                <a:blip r:embed="rId3"/>
              </a:buBlip>
            </a:pPr>
            <a:r>
              <a:rPr lang="en-US" sz="1600" dirty="0" smtClean="0"/>
              <a:t>Return to Evaluation Webinars home page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a:xfrm>
            <a:off x="457438" y="76200"/>
            <a:ext cx="5184299" cy="762000"/>
          </a:xfrm>
        </p:spPr>
        <p:txBody>
          <a:bodyPr/>
          <a:lstStyle/>
          <a:p>
            <a:r>
              <a:rPr lang="en-US" dirty="0" smtClean="0"/>
              <a:t>CDC’s Evaluation Framework</a:t>
            </a:r>
            <a:endParaRPr lang="en-US" dirty="0"/>
          </a:p>
        </p:txBody>
      </p:sp>
      <p:sp>
        <p:nvSpPr>
          <p:cNvPr id="27" name="Content Placeholder 26"/>
          <p:cNvSpPr>
            <a:spLocks noGrp="1"/>
          </p:cNvSpPr>
          <p:nvPr>
            <p:ph idx="1"/>
          </p:nvPr>
        </p:nvSpPr>
        <p:spPr>
          <a:xfrm>
            <a:off x="77787" y="1447800"/>
            <a:ext cx="2971800" cy="2133600"/>
          </a:xfrm>
        </p:spPr>
        <p:txBody>
          <a:bodyPr/>
          <a:lstStyle/>
          <a:p>
            <a:pPr indent="0"/>
            <a:r>
              <a:rPr lang="en-US" dirty="0" smtClean="0"/>
              <a:t>Not “Collect data”</a:t>
            </a:r>
          </a:p>
          <a:p>
            <a:pPr indent="0"/>
            <a:endParaRPr lang="en-US" dirty="0" smtClean="0"/>
          </a:p>
          <a:p>
            <a:pPr indent="0"/>
            <a:r>
              <a:rPr lang="en-US" dirty="0" smtClean="0"/>
              <a:t>Not “Analyze data”</a:t>
            </a:r>
          </a:p>
          <a:p>
            <a:pPr indent="0"/>
            <a:endParaRPr lang="en-US" dirty="0" smtClean="0"/>
          </a:p>
          <a:p>
            <a:pPr indent="0"/>
            <a:r>
              <a:rPr lang="en-US" dirty="0" smtClean="0"/>
              <a:t>Rather… </a:t>
            </a:r>
          </a:p>
          <a:p>
            <a:pPr indent="0"/>
            <a:endParaRPr lang="en-US" dirty="0" smtClean="0"/>
          </a:p>
          <a:p>
            <a:pPr indent="0"/>
            <a:r>
              <a:rPr lang="en-US" dirty="0" smtClean="0">
                <a:solidFill>
                  <a:schemeClr val="accent5">
                    <a:lumMod val="50000"/>
                  </a:schemeClr>
                </a:solidFill>
              </a:rPr>
              <a:t>“Gather credible evidence”</a:t>
            </a:r>
            <a:endParaRPr lang="en-US" dirty="0">
              <a:solidFill>
                <a:schemeClr val="accent5">
                  <a:lumMod val="50000"/>
                </a:schemeClr>
              </a:solidFill>
            </a:endParaRPr>
          </a:p>
        </p:txBody>
      </p:sp>
      <p:grpSp>
        <p:nvGrpSpPr>
          <p:cNvPr id="31" name="Group 30"/>
          <p:cNvGrpSpPr/>
          <p:nvPr/>
        </p:nvGrpSpPr>
        <p:grpSpPr>
          <a:xfrm>
            <a:off x="2700336" y="990600"/>
            <a:ext cx="2787651" cy="2713718"/>
            <a:chOff x="261936" y="1062758"/>
            <a:chExt cx="2787651" cy="2713718"/>
          </a:xfrm>
        </p:grpSpPr>
        <p:sp>
          <p:nvSpPr>
            <p:cNvPr id="32" name="Oval 36"/>
            <p:cNvSpPr>
              <a:spLocks noChangeAspect="1" noChangeArrowheads="1"/>
            </p:cNvSpPr>
            <p:nvPr/>
          </p:nvSpPr>
          <p:spPr bwMode="auto">
            <a:xfrm>
              <a:off x="261936" y="1062758"/>
              <a:ext cx="2787651" cy="2713718"/>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en-US"/>
            </a:p>
          </p:txBody>
        </p:sp>
        <p:grpSp>
          <p:nvGrpSpPr>
            <p:cNvPr id="33" name="Group 28"/>
            <p:cNvGrpSpPr/>
            <p:nvPr/>
          </p:nvGrpSpPr>
          <p:grpSpPr>
            <a:xfrm>
              <a:off x="304908" y="1066800"/>
              <a:ext cx="2701707" cy="2590800"/>
              <a:chOff x="350838" y="1066800"/>
              <a:chExt cx="2701707" cy="2590800"/>
            </a:xfrm>
          </p:grpSpPr>
          <p:grpSp>
            <p:nvGrpSpPr>
              <p:cNvPr id="34" name="Group 23"/>
              <p:cNvGrpSpPr/>
              <p:nvPr/>
            </p:nvGrpSpPr>
            <p:grpSpPr>
              <a:xfrm>
                <a:off x="350838" y="1066800"/>
                <a:ext cx="2701707" cy="2590800"/>
                <a:chOff x="338137" y="1066800"/>
                <a:chExt cx="2701707" cy="2590800"/>
              </a:xfrm>
            </p:grpSpPr>
            <p:sp>
              <p:nvSpPr>
                <p:cNvPr id="45" name="Text Box 24"/>
                <p:cNvSpPr txBox="1">
                  <a:spLocks noChangeAspect="1" noChangeArrowheads="1"/>
                </p:cNvSpPr>
                <p:nvPr/>
              </p:nvSpPr>
              <p:spPr bwMode="auto">
                <a:xfrm>
                  <a:off x="338137" y="1676400"/>
                  <a:ext cx="991551" cy="738664"/>
                </a:xfrm>
                <a:prstGeom prst="rect">
                  <a:avLst/>
                </a:prstGeom>
                <a:noFill/>
                <a:ln w="12700">
                  <a:noFill/>
                  <a:miter lim="800000"/>
                  <a:headEnd type="none" w="sm" len="sm"/>
                  <a:tailEnd type="none" w="sm" len="sm"/>
                </a:ln>
                <a:effectLst/>
              </p:spPr>
              <p:txBody>
                <a:bodyPr>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Ensure use and share lessons learned</a:t>
                  </a:r>
                </a:p>
              </p:txBody>
            </p:sp>
            <p:sp>
              <p:nvSpPr>
                <p:cNvPr id="46" name="Text Box 26"/>
                <p:cNvSpPr txBox="1">
                  <a:spLocks noChangeAspect="1" noChangeArrowheads="1"/>
                </p:cNvSpPr>
                <p:nvPr/>
              </p:nvSpPr>
              <p:spPr bwMode="auto">
                <a:xfrm>
                  <a:off x="1253488" y="3080519"/>
                  <a:ext cx="816465" cy="577081"/>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Gather credible evidence</a:t>
                  </a:r>
                </a:p>
              </p:txBody>
            </p:sp>
            <p:sp>
              <p:nvSpPr>
                <p:cNvPr id="47" name="Text Box 31"/>
                <p:cNvSpPr txBox="1">
                  <a:spLocks noChangeAspect="1" noChangeArrowheads="1"/>
                </p:cNvSpPr>
                <p:nvPr/>
              </p:nvSpPr>
              <p:spPr bwMode="auto">
                <a:xfrm>
                  <a:off x="1158659" y="1295400"/>
                  <a:ext cx="1066716" cy="415498"/>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Engage stakeholders</a:t>
                  </a:r>
                </a:p>
              </p:txBody>
            </p:sp>
            <p:sp>
              <p:nvSpPr>
                <p:cNvPr id="48" name="Text Box 32"/>
                <p:cNvSpPr txBox="1">
                  <a:spLocks noChangeAspect="1" noChangeArrowheads="1"/>
                </p:cNvSpPr>
                <p:nvPr/>
              </p:nvSpPr>
              <p:spPr bwMode="auto">
                <a:xfrm>
                  <a:off x="2167889" y="1708919"/>
                  <a:ext cx="819769" cy="577081"/>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Describe the program</a:t>
                  </a:r>
                </a:p>
              </p:txBody>
            </p:sp>
            <p:sp>
              <p:nvSpPr>
                <p:cNvPr id="49" name="Text Box 33"/>
                <p:cNvSpPr txBox="1">
                  <a:spLocks noChangeAspect="1" noChangeArrowheads="1"/>
                </p:cNvSpPr>
                <p:nvPr/>
              </p:nvSpPr>
              <p:spPr bwMode="auto">
                <a:xfrm>
                  <a:off x="2015488" y="2623319"/>
                  <a:ext cx="1024356" cy="577081"/>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Focus the evaluation design</a:t>
                  </a:r>
                </a:p>
              </p:txBody>
            </p:sp>
            <p:sp>
              <p:nvSpPr>
                <p:cNvPr id="50" name="Text Box 35"/>
                <p:cNvSpPr txBox="1">
                  <a:spLocks noChangeAspect="1" noChangeArrowheads="1"/>
                </p:cNvSpPr>
                <p:nvPr/>
              </p:nvSpPr>
              <p:spPr bwMode="auto">
                <a:xfrm>
                  <a:off x="339088" y="2765355"/>
                  <a:ext cx="1143000" cy="415498"/>
                </a:xfrm>
                <a:prstGeom prst="rect">
                  <a:avLst/>
                </a:prstGeom>
                <a:noFill/>
                <a:ln w="12700">
                  <a:noFill/>
                  <a:miter lim="800000"/>
                  <a:headEnd type="none" w="sm" len="sm"/>
                  <a:tailEnd type="none" w="sm" len="sm"/>
                </a:ln>
                <a:effectLst/>
              </p:spPr>
              <p:txBody>
                <a:bodyPr wrap="square">
                  <a:spAutoFit/>
                </a:bodyPr>
                <a:lstStyle/>
                <a:p>
                  <a:pPr algn="ctr" eaLnBrk="0" hangingPunct="0">
                    <a:spcBef>
                      <a:spcPct val="50000"/>
                    </a:spcBef>
                    <a:defRPr/>
                  </a:pPr>
                  <a:r>
                    <a:rPr lang="en-US" sz="1050" b="1" dirty="0">
                      <a:solidFill>
                        <a:schemeClr val="bg1"/>
                      </a:solidFill>
                      <a:effectLst>
                        <a:outerShdw blurRad="38100" dist="38100" dir="2700000" algn="tl">
                          <a:srgbClr val="000000">
                            <a:alpha val="43137"/>
                          </a:srgbClr>
                        </a:outerShdw>
                      </a:effectLst>
                      <a:latin typeface="Arial" charset="0"/>
                    </a:rPr>
                    <a:t>Justify conclusions</a:t>
                  </a:r>
                </a:p>
              </p:txBody>
            </p:sp>
            <p:sp>
              <p:nvSpPr>
                <p:cNvPr id="51" name="Text Box 37"/>
                <p:cNvSpPr txBox="1">
                  <a:spLocks noChangeAspect="1" noChangeArrowheads="1"/>
                </p:cNvSpPr>
                <p:nvPr/>
              </p:nvSpPr>
              <p:spPr bwMode="auto">
                <a:xfrm>
                  <a:off x="1177278" y="1066800"/>
                  <a:ext cx="1143010" cy="307777"/>
                </a:xfrm>
                <a:prstGeom prst="rect">
                  <a:avLst/>
                </a:prstGeom>
                <a:noFill/>
                <a:ln w="9525">
                  <a:noFill/>
                  <a:miter lim="800000"/>
                  <a:headEnd/>
                  <a:tailEnd/>
                </a:ln>
                <a:effectLst/>
              </p:spPr>
              <p:txBody>
                <a:bodyPr wrap="square">
                  <a:spAutoFit/>
                </a:bodyPr>
                <a:lstStyle/>
                <a:p>
                  <a:pPr algn="ctr">
                    <a:spcBef>
                      <a:spcPct val="50000"/>
                    </a:spcBef>
                    <a:defRPr/>
                  </a:pPr>
                  <a:r>
                    <a:rPr lang="en-US" sz="1400" b="1" dirty="0">
                      <a:solidFill>
                        <a:schemeClr val="bg1"/>
                      </a:solidFill>
                      <a:effectLst>
                        <a:outerShdw blurRad="38100" dist="38100" dir="2700000" algn="tl">
                          <a:srgbClr val="000000">
                            <a:alpha val="43137"/>
                          </a:srgbClr>
                        </a:outerShdw>
                      </a:effectLst>
                      <a:latin typeface="Arial" charset="0"/>
                    </a:rPr>
                    <a:t>STEPS</a:t>
                  </a:r>
                </a:p>
              </p:txBody>
            </p:sp>
          </p:grpSp>
          <p:grpSp>
            <p:nvGrpSpPr>
              <p:cNvPr id="35" name="Group 27"/>
              <p:cNvGrpSpPr/>
              <p:nvPr/>
            </p:nvGrpSpPr>
            <p:grpSpPr>
              <a:xfrm>
                <a:off x="719398" y="1532440"/>
                <a:ext cx="1973318" cy="1826541"/>
                <a:chOff x="719398" y="1532440"/>
                <a:chExt cx="1973318" cy="1826541"/>
              </a:xfrm>
            </p:grpSpPr>
            <p:grpSp>
              <p:nvGrpSpPr>
                <p:cNvPr id="36" name="Group 22"/>
                <p:cNvGrpSpPr/>
                <p:nvPr/>
              </p:nvGrpSpPr>
              <p:grpSpPr>
                <a:xfrm>
                  <a:off x="719398" y="1532440"/>
                  <a:ext cx="1973318" cy="1826541"/>
                  <a:chOff x="706697" y="1532440"/>
                  <a:chExt cx="1973318" cy="1826541"/>
                </a:xfrm>
              </p:grpSpPr>
              <p:sp>
                <p:nvSpPr>
                  <p:cNvPr id="39" name="Freeform 44"/>
                  <p:cNvSpPr>
                    <a:spLocks noChangeAspect="1"/>
                  </p:cNvSpPr>
                  <p:nvPr/>
                </p:nvSpPr>
                <p:spPr bwMode="auto">
                  <a:xfrm>
                    <a:off x="1023937" y="3137187"/>
                    <a:ext cx="213097" cy="168520"/>
                  </a:xfrm>
                  <a:custGeom>
                    <a:avLst/>
                    <a:gdLst/>
                    <a:ahLst/>
                    <a:cxnLst>
                      <a:cxn ang="0">
                        <a:pos x="0" y="0"/>
                      </a:cxn>
                      <a:cxn ang="0">
                        <a:pos x="168" y="168"/>
                      </a:cxn>
                      <a:cxn ang="0">
                        <a:pos x="304" y="240"/>
                      </a:cxn>
                    </a:cxnLst>
                    <a:rect l="0" t="0" r="r" b="b"/>
                    <a:pathLst>
                      <a:path w="304" h="240">
                        <a:moveTo>
                          <a:pt x="0" y="0"/>
                        </a:moveTo>
                        <a:cubicBezTo>
                          <a:pt x="28" y="29"/>
                          <a:pt x="117" y="128"/>
                          <a:pt x="168" y="168"/>
                        </a:cubicBezTo>
                        <a:cubicBezTo>
                          <a:pt x="219" y="208"/>
                          <a:pt x="276" y="225"/>
                          <a:pt x="304" y="240"/>
                        </a:cubicBezTo>
                      </a:path>
                    </a:pathLst>
                  </a:custGeom>
                  <a:ln>
                    <a:solidFill>
                      <a:schemeClr val="tx2"/>
                    </a:solidFill>
                    <a:headEnd type="stealth" w="med" len="lg"/>
                    <a:tailEnd type="none" w="med" len="me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sp>
                <p:nvSpPr>
                  <p:cNvPr id="40" name="Freeform 47"/>
                  <p:cNvSpPr>
                    <a:spLocks noChangeAspect="1"/>
                  </p:cNvSpPr>
                  <p:nvPr/>
                </p:nvSpPr>
                <p:spPr bwMode="auto">
                  <a:xfrm>
                    <a:off x="1010033" y="1532440"/>
                    <a:ext cx="263109" cy="195701"/>
                  </a:xfrm>
                  <a:custGeom>
                    <a:avLst/>
                    <a:gdLst/>
                    <a:ahLst/>
                    <a:cxnLst>
                      <a:cxn ang="0">
                        <a:pos x="376" y="0"/>
                      </a:cxn>
                      <a:cxn ang="0">
                        <a:pos x="160" y="120"/>
                      </a:cxn>
                      <a:cxn ang="0">
                        <a:pos x="0" y="280"/>
                      </a:cxn>
                    </a:cxnLst>
                    <a:rect l="0" t="0" r="r" b="b"/>
                    <a:pathLst>
                      <a:path w="376" h="280">
                        <a:moveTo>
                          <a:pt x="376" y="0"/>
                        </a:moveTo>
                        <a:cubicBezTo>
                          <a:pt x="341" y="20"/>
                          <a:pt x="223" y="73"/>
                          <a:pt x="160" y="120"/>
                        </a:cubicBezTo>
                        <a:cubicBezTo>
                          <a:pt x="97" y="167"/>
                          <a:pt x="33" y="247"/>
                          <a:pt x="0" y="280"/>
                        </a:cubicBezTo>
                      </a:path>
                    </a:pathLst>
                  </a:custGeom>
                  <a:ln>
                    <a:solidFill>
                      <a:schemeClr val="tx2"/>
                    </a:solidFill>
                    <a:headEnd type="stealth" w="med" len="lg"/>
                    <a:tailEn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sp>
                <p:nvSpPr>
                  <p:cNvPr id="41" name="Freeform 48"/>
                  <p:cNvSpPr>
                    <a:spLocks noChangeAspect="1"/>
                  </p:cNvSpPr>
                  <p:nvPr/>
                </p:nvSpPr>
                <p:spPr bwMode="auto">
                  <a:xfrm>
                    <a:off x="2020068" y="3179589"/>
                    <a:ext cx="242452" cy="179392"/>
                  </a:xfrm>
                  <a:custGeom>
                    <a:avLst/>
                    <a:gdLst/>
                    <a:ahLst/>
                    <a:cxnLst>
                      <a:cxn ang="0">
                        <a:pos x="0" y="257"/>
                      </a:cxn>
                      <a:cxn ang="0">
                        <a:pos x="233" y="123"/>
                      </a:cxn>
                      <a:cxn ang="0">
                        <a:pos x="347" y="0"/>
                      </a:cxn>
                    </a:cxnLst>
                    <a:rect l="0" t="0" r="r" b="b"/>
                    <a:pathLst>
                      <a:path w="347" h="257">
                        <a:moveTo>
                          <a:pt x="0" y="257"/>
                        </a:moveTo>
                        <a:cubicBezTo>
                          <a:pt x="39" y="236"/>
                          <a:pt x="175" y="166"/>
                          <a:pt x="233" y="123"/>
                        </a:cubicBezTo>
                        <a:cubicBezTo>
                          <a:pt x="291" y="80"/>
                          <a:pt x="323" y="25"/>
                          <a:pt x="347" y="0"/>
                        </a:cubicBezTo>
                      </a:path>
                    </a:pathLst>
                  </a:custGeom>
                  <a:ln>
                    <a:solidFill>
                      <a:schemeClr val="tx2"/>
                    </a:solidFill>
                    <a:headEnd type="stealth" w="med" len="lg"/>
                    <a:tailEnd type="none" w="med" len="me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sp>
                <p:nvSpPr>
                  <p:cNvPr id="42" name="Freeform 49"/>
                  <p:cNvSpPr>
                    <a:spLocks noChangeAspect="1"/>
                  </p:cNvSpPr>
                  <p:nvPr/>
                </p:nvSpPr>
                <p:spPr bwMode="auto">
                  <a:xfrm>
                    <a:off x="2655009" y="2315243"/>
                    <a:ext cx="25006" cy="280505"/>
                  </a:xfrm>
                  <a:custGeom>
                    <a:avLst/>
                    <a:gdLst/>
                    <a:ahLst/>
                    <a:cxnLst>
                      <a:cxn ang="0">
                        <a:pos x="16" y="400"/>
                      </a:cxn>
                      <a:cxn ang="0">
                        <a:pos x="32" y="184"/>
                      </a:cxn>
                      <a:cxn ang="0">
                        <a:pos x="0" y="0"/>
                      </a:cxn>
                    </a:cxnLst>
                    <a:rect l="0" t="0" r="r" b="b"/>
                    <a:pathLst>
                      <a:path w="35" h="400">
                        <a:moveTo>
                          <a:pt x="16" y="400"/>
                        </a:moveTo>
                        <a:cubicBezTo>
                          <a:pt x="19" y="363"/>
                          <a:pt x="35" y="251"/>
                          <a:pt x="32" y="184"/>
                        </a:cubicBezTo>
                        <a:cubicBezTo>
                          <a:pt x="29" y="117"/>
                          <a:pt x="7" y="38"/>
                          <a:pt x="0" y="0"/>
                        </a:cubicBezTo>
                      </a:path>
                    </a:pathLst>
                  </a:custGeom>
                  <a:ln>
                    <a:solidFill>
                      <a:schemeClr val="tx2"/>
                    </a:solidFill>
                    <a:headEnd type="stealth" w="med" len="lg"/>
                    <a:tailEnd type="none" w="med" len="med"/>
                  </a:ln>
                </p:spPr>
                <p:style>
                  <a:lnRef idx="3">
                    <a:schemeClr val="accent1"/>
                  </a:lnRef>
                  <a:fillRef idx="0">
                    <a:schemeClr val="accent1"/>
                  </a:fillRef>
                  <a:effectRef idx="2">
                    <a:schemeClr val="accent1"/>
                  </a:effectRef>
                  <a:fontRef idx="minor">
                    <a:schemeClr val="tx1"/>
                  </a:fontRef>
                </p:style>
                <p:txBody>
                  <a:bodyPr/>
                  <a:lstStyle/>
                  <a:p>
                    <a:pPr>
                      <a:defRPr/>
                    </a:pPr>
                    <a:endParaRPr lang="en-US"/>
                  </a:p>
                </p:txBody>
              </p:sp>
              <p:sp>
                <p:nvSpPr>
                  <p:cNvPr id="43" name="Freeform 50"/>
                  <p:cNvSpPr>
                    <a:spLocks noChangeAspect="1"/>
                  </p:cNvSpPr>
                  <p:nvPr/>
                </p:nvSpPr>
                <p:spPr bwMode="auto">
                  <a:xfrm>
                    <a:off x="2138576" y="1538963"/>
                    <a:ext cx="232667" cy="176131"/>
                  </a:xfrm>
                  <a:custGeom>
                    <a:avLst/>
                    <a:gdLst/>
                    <a:ahLst/>
                    <a:cxnLst>
                      <a:cxn ang="0">
                        <a:pos x="332" y="252"/>
                      </a:cxn>
                      <a:cxn ang="0">
                        <a:pos x="148" y="92"/>
                      </a:cxn>
                      <a:cxn ang="0">
                        <a:pos x="0" y="0"/>
                      </a:cxn>
                    </a:cxnLst>
                    <a:rect l="0" t="0" r="r" b="b"/>
                    <a:pathLst>
                      <a:path w="332" h="252">
                        <a:moveTo>
                          <a:pt x="332" y="252"/>
                        </a:moveTo>
                        <a:cubicBezTo>
                          <a:pt x="301" y="225"/>
                          <a:pt x="203" y="134"/>
                          <a:pt x="148" y="92"/>
                        </a:cubicBezTo>
                        <a:cubicBezTo>
                          <a:pt x="93" y="50"/>
                          <a:pt x="31" y="19"/>
                          <a:pt x="0" y="0"/>
                        </a:cubicBezTo>
                      </a:path>
                    </a:pathLst>
                  </a:custGeom>
                  <a:ln>
                    <a:solidFill>
                      <a:schemeClr val="tx2"/>
                    </a:solidFill>
                    <a:headEnd type="stealth" w="med" len="lg"/>
                    <a:tailEnd type="none" w="med" len="med"/>
                  </a:ln>
                </p:spPr>
                <p:style>
                  <a:lnRef idx="3">
                    <a:schemeClr val="accent1"/>
                  </a:lnRef>
                  <a:fillRef idx="0">
                    <a:schemeClr val="accent1"/>
                  </a:fillRef>
                  <a:effectRef idx="2">
                    <a:schemeClr val="accent1"/>
                  </a:effectRef>
                  <a:fontRef idx="minor">
                    <a:schemeClr val="tx1"/>
                  </a:fontRef>
                </p:style>
                <p:txBody>
                  <a:bodyPr/>
                  <a:lstStyle/>
                  <a:p>
                    <a:pPr>
                      <a:defRPr/>
                    </a:pPr>
                    <a:endParaRPr lang="en-US"/>
                  </a:p>
                </p:txBody>
              </p:sp>
              <p:sp>
                <p:nvSpPr>
                  <p:cNvPr id="44" name="Freeform 51"/>
                  <p:cNvSpPr>
                    <a:spLocks noChangeAspect="1"/>
                  </p:cNvSpPr>
                  <p:nvPr/>
                </p:nvSpPr>
                <p:spPr bwMode="auto">
                  <a:xfrm>
                    <a:off x="706697" y="2372867"/>
                    <a:ext cx="35878" cy="307685"/>
                  </a:xfrm>
                  <a:custGeom>
                    <a:avLst/>
                    <a:gdLst/>
                    <a:ahLst/>
                    <a:cxnLst>
                      <a:cxn ang="0">
                        <a:pos x="28" y="0"/>
                      </a:cxn>
                      <a:cxn ang="0">
                        <a:pos x="4" y="208"/>
                      </a:cxn>
                      <a:cxn ang="0">
                        <a:pos x="52" y="440"/>
                      </a:cxn>
                    </a:cxnLst>
                    <a:rect l="0" t="0" r="r" b="b"/>
                    <a:pathLst>
                      <a:path w="52" h="440">
                        <a:moveTo>
                          <a:pt x="28" y="0"/>
                        </a:moveTo>
                        <a:cubicBezTo>
                          <a:pt x="24" y="35"/>
                          <a:pt x="0" y="135"/>
                          <a:pt x="4" y="208"/>
                        </a:cubicBezTo>
                        <a:cubicBezTo>
                          <a:pt x="8" y="281"/>
                          <a:pt x="42" y="392"/>
                          <a:pt x="52" y="440"/>
                        </a:cubicBezTo>
                      </a:path>
                    </a:pathLst>
                  </a:custGeom>
                  <a:ln>
                    <a:solidFill>
                      <a:schemeClr val="tx2"/>
                    </a:solidFill>
                    <a:headEnd type="stealth" w="med" len="lg"/>
                    <a:tailEnd type="none" w="med" len="med"/>
                  </a:ln>
                </p:spPr>
                <p:style>
                  <a:lnRef idx="3">
                    <a:schemeClr val="accent5"/>
                  </a:lnRef>
                  <a:fillRef idx="0">
                    <a:schemeClr val="accent5"/>
                  </a:fillRef>
                  <a:effectRef idx="2">
                    <a:schemeClr val="accent5"/>
                  </a:effectRef>
                  <a:fontRef idx="minor">
                    <a:schemeClr val="tx1"/>
                  </a:fontRef>
                </p:style>
                <p:txBody>
                  <a:bodyPr/>
                  <a:lstStyle/>
                  <a:p>
                    <a:pPr>
                      <a:defRPr/>
                    </a:pPr>
                    <a:endParaRPr lang="en-US"/>
                  </a:p>
                </p:txBody>
              </p:sp>
            </p:grpSp>
            <p:sp>
              <p:nvSpPr>
                <p:cNvPr id="37" name="Rounded Rectangle 36"/>
                <p:cNvSpPr/>
                <p:nvPr/>
              </p:nvSpPr>
              <p:spPr>
                <a:xfrm>
                  <a:off x="1265238" y="1905000"/>
                  <a:ext cx="859536" cy="941832"/>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9"/>
                <p:cNvSpPr>
                  <a:spLocks noChangeAspect="1" noChangeArrowheads="1"/>
                </p:cNvSpPr>
                <p:nvPr/>
              </p:nvSpPr>
              <p:spPr bwMode="auto">
                <a:xfrm>
                  <a:off x="1266189" y="1905000"/>
                  <a:ext cx="871913" cy="908583"/>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100" b="1" dirty="0">
                      <a:solidFill>
                        <a:schemeClr val="tx2"/>
                      </a:solidFill>
                      <a:effectLst>
                        <a:outerShdw blurRad="38100" dist="38100" dir="2700000" algn="tl">
                          <a:srgbClr val="000000">
                            <a:alpha val="43137"/>
                          </a:srgbClr>
                        </a:outerShdw>
                      </a:effectLst>
                      <a:latin typeface="Arial" charset="0"/>
                    </a:rPr>
                    <a:t>Standards</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Utility</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Feasibility</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Propriety</a:t>
                  </a:r>
                </a:p>
                <a:p>
                  <a:pPr algn="ctr" eaLnBrk="0" hangingPunct="0">
                    <a:defRPr/>
                  </a:pPr>
                  <a:r>
                    <a:rPr lang="en-US" sz="1050" dirty="0">
                      <a:solidFill>
                        <a:schemeClr val="tx2"/>
                      </a:solidFill>
                      <a:effectLst>
                        <a:outerShdw blurRad="38100" dist="38100" dir="2700000" algn="tl">
                          <a:srgbClr val="000000">
                            <a:alpha val="43137"/>
                          </a:srgbClr>
                        </a:outerShdw>
                      </a:effectLst>
                      <a:latin typeface="Arial" charset="0"/>
                    </a:rPr>
                    <a:t>Accuracy</a:t>
                  </a:r>
                </a:p>
              </p:txBody>
            </p:sp>
          </p:grpSp>
        </p:gr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ilemma.jpg"/>
          <p:cNvPicPr>
            <a:picLocks noChangeAspect="1"/>
          </p:cNvPicPr>
          <p:nvPr/>
        </p:nvPicPr>
        <p:blipFill>
          <a:blip r:embed="rId3"/>
          <a:stretch>
            <a:fillRect/>
          </a:stretch>
        </p:blipFill>
        <p:spPr>
          <a:xfrm>
            <a:off x="2211387" y="2071753"/>
            <a:ext cx="1530350" cy="1738247"/>
          </a:xfrm>
          <a:prstGeom prst="rect">
            <a:avLst/>
          </a:prstGeom>
        </p:spPr>
      </p:pic>
      <p:sp>
        <p:nvSpPr>
          <p:cNvPr id="3" name="Rectangle 2"/>
          <p:cNvSpPr txBox="1">
            <a:spLocks noGrp="1"/>
          </p:cNvSpPr>
          <p:nvPr>
            <p:ph type="title" idx="4294967295"/>
          </p:nvPr>
        </p:nvSpPr>
        <p:spPr/>
        <p:txBody>
          <a:bodyPr/>
          <a:lstStyle/>
          <a:p>
            <a:pPr lvl="0" hangingPunct="1"/>
            <a:r>
              <a:rPr lang="en-US" sz="2400" dirty="0" smtClean="0"/>
              <a:t>Steps 1-3 Help You Focus Design </a:t>
            </a:r>
            <a:br>
              <a:rPr lang="en-US" sz="2400" dirty="0" smtClean="0"/>
            </a:br>
            <a:r>
              <a:rPr lang="en-US" sz="2400" dirty="0" smtClean="0"/>
              <a:t>And Data Collection Choices</a:t>
            </a:r>
            <a:endParaRPr lang="en-US" sz="2400" dirty="0"/>
          </a:p>
        </p:txBody>
      </p:sp>
      <p:sp>
        <p:nvSpPr>
          <p:cNvPr id="4" name="Rectangle 3"/>
          <p:cNvSpPr txBox="1">
            <a:spLocks noGrp="1"/>
          </p:cNvSpPr>
          <p:nvPr>
            <p:ph type="body" idx="4294967295"/>
          </p:nvPr>
        </p:nvSpPr>
        <p:spPr>
          <a:xfrm>
            <a:off x="254134" y="1066800"/>
            <a:ext cx="5538653" cy="762000"/>
          </a:xfrm>
        </p:spPr>
        <p:txBody>
          <a:bodyPr/>
          <a:lstStyle/>
          <a:p>
            <a:pPr marL="344488" lvl="0" indent="0">
              <a:lnSpc>
                <a:spcPts val="1700"/>
              </a:lnSpc>
              <a:spcBef>
                <a:spcPts val="0"/>
              </a:spcBef>
              <a:buClr>
                <a:schemeClr val="accent5">
                  <a:lumMod val="50000"/>
                </a:schemeClr>
              </a:buClr>
              <a:buSzPct val="150000"/>
            </a:pPr>
            <a:r>
              <a:rPr lang="en-US" sz="1600" dirty="0" smtClean="0">
                <a:solidFill>
                  <a:schemeClr val="tx2"/>
                </a:solidFill>
              </a:rPr>
              <a:t>After the first 3 steps of the Evaluation Framework, we know which evidence will work for </a:t>
            </a:r>
            <a:r>
              <a:rPr lang="en-US" sz="1600" i="1" dirty="0" smtClean="0">
                <a:solidFill>
                  <a:schemeClr val="accent5">
                    <a:lumMod val="50000"/>
                  </a:schemeClr>
                </a:solidFill>
              </a:rPr>
              <a:t>these</a:t>
            </a:r>
            <a:r>
              <a:rPr lang="en-US" sz="1600" dirty="0" smtClean="0">
                <a:solidFill>
                  <a:schemeClr val="tx2"/>
                </a:solidFill>
              </a:rPr>
              <a:t> stakeholders in </a:t>
            </a:r>
            <a:r>
              <a:rPr lang="en-US" sz="1600" i="1" dirty="0" smtClean="0">
                <a:solidFill>
                  <a:schemeClr val="accent5">
                    <a:lumMod val="50000"/>
                  </a:schemeClr>
                </a:solidFill>
              </a:rPr>
              <a:t>this</a:t>
            </a:r>
            <a:r>
              <a:rPr lang="en-US" sz="1600" dirty="0" smtClean="0">
                <a:solidFill>
                  <a:schemeClr val="tx2"/>
                </a:solidFill>
              </a:rPr>
              <a:t> situation.</a:t>
            </a:r>
          </a:p>
          <a:p>
            <a:pPr lvl="0" indent="0">
              <a:lnSpc>
                <a:spcPts val="1700"/>
              </a:lnSpc>
              <a:spcBef>
                <a:spcPts val="0"/>
              </a:spcBef>
            </a:pPr>
            <a:endParaRPr lang="en-US" sz="1600" dirty="0" smtClean="0">
              <a:solidFill>
                <a:schemeClr val="tx2"/>
              </a:solidFill>
            </a:endParaRPr>
          </a:p>
          <a:p>
            <a:pPr lvl="0">
              <a:lnSpc>
                <a:spcPts val="1700"/>
              </a:lnSpc>
              <a:spcBef>
                <a:spcPts val="0"/>
              </a:spcBef>
            </a:pPr>
            <a:endParaRPr lang="en-US" sz="1600" dirty="0" smtClean="0">
              <a:solidFill>
                <a:schemeClr val="tx2"/>
              </a:solidFill>
            </a:endParaRPr>
          </a:p>
          <a:p>
            <a:pPr lvl="0">
              <a:lnSpc>
                <a:spcPts val="1700"/>
              </a:lnSpc>
              <a:spcBef>
                <a:spcPts val="0"/>
              </a:spcBef>
            </a:pPr>
            <a:endParaRPr lang="en-US" sz="1600" dirty="0">
              <a:solidFill>
                <a:schemeClr val="tx2"/>
              </a:solidFill>
            </a:endParaRPr>
          </a:p>
        </p:txBody>
      </p:sp>
      <p:sp>
        <p:nvSpPr>
          <p:cNvPr id="6" name="TextBox 5"/>
          <p:cNvSpPr txBox="1"/>
          <p:nvPr/>
        </p:nvSpPr>
        <p:spPr>
          <a:xfrm>
            <a:off x="915987" y="1912090"/>
            <a:ext cx="1828800" cy="297710"/>
          </a:xfrm>
          <a:prstGeom prst="rect">
            <a:avLst/>
          </a:prstGeom>
          <a:noFill/>
        </p:spPr>
        <p:txBody>
          <a:bodyPr wrap="square" rtlCol="0">
            <a:spAutoFit/>
          </a:bodyPr>
          <a:lstStyle/>
          <a:p>
            <a:pPr>
              <a:lnSpc>
                <a:spcPts val="1700"/>
              </a:lnSpc>
              <a:spcBef>
                <a:spcPts val="0"/>
              </a:spcBef>
              <a:spcAft>
                <a:spcPts val="1200"/>
              </a:spcAft>
              <a:buClr>
                <a:schemeClr val="accent5">
                  <a:lumMod val="50000"/>
                </a:schemeClr>
              </a:buClr>
            </a:pPr>
            <a:r>
              <a:rPr lang="en-US" sz="1400" b="1" dirty="0" smtClean="0">
                <a:solidFill>
                  <a:schemeClr val="accent5">
                    <a:lumMod val="50000"/>
                  </a:schemeClr>
                </a:solidFill>
                <a:latin typeface="+mn-lt"/>
              </a:rPr>
              <a:t>Qualitative data?</a:t>
            </a:r>
            <a:endParaRPr lang="en-US" dirty="0">
              <a:solidFill>
                <a:schemeClr val="accent5">
                  <a:lumMod val="50000"/>
                </a:schemeClr>
              </a:solidFill>
            </a:endParaRPr>
          </a:p>
        </p:txBody>
      </p:sp>
      <p:sp>
        <p:nvSpPr>
          <p:cNvPr id="7" name="TextBox 6"/>
          <p:cNvSpPr txBox="1"/>
          <p:nvPr/>
        </p:nvSpPr>
        <p:spPr>
          <a:xfrm>
            <a:off x="458787" y="2590800"/>
            <a:ext cx="1828800" cy="296684"/>
          </a:xfrm>
          <a:prstGeom prst="rect">
            <a:avLst/>
          </a:prstGeom>
          <a:noFill/>
        </p:spPr>
        <p:txBody>
          <a:bodyPr wrap="square" rtlCol="0">
            <a:spAutoFit/>
          </a:bodyPr>
          <a:lstStyle/>
          <a:p>
            <a:pPr>
              <a:lnSpc>
                <a:spcPts val="1700"/>
              </a:lnSpc>
              <a:spcBef>
                <a:spcPts val="0"/>
              </a:spcBef>
              <a:spcAft>
                <a:spcPts val="1200"/>
              </a:spcAft>
              <a:buClr>
                <a:schemeClr val="accent5">
                  <a:lumMod val="50000"/>
                </a:schemeClr>
              </a:buClr>
            </a:pPr>
            <a:r>
              <a:rPr lang="en-US" sz="1400" b="1" dirty="0" smtClean="0">
                <a:solidFill>
                  <a:schemeClr val="accent5">
                    <a:lumMod val="50000"/>
                  </a:schemeClr>
                </a:solidFill>
                <a:latin typeface="+mn-lt"/>
              </a:rPr>
              <a:t>Quantitative data?</a:t>
            </a:r>
          </a:p>
        </p:txBody>
      </p:sp>
      <p:sp>
        <p:nvSpPr>
          <p:cNvPr id="8" name="TextBox 7"/>
          <p:cNvSpPr txBox="1"/>
          <p:nvPr/>
        </p:nvSpPr>
        <p:spPr>
          <a:xfrm>
            <a:off x="3278187" y="1847507"/>
            <a:ext cx="1828800" cy="528350"/>
          </a:xfrm>
          <a:prstGeom prst="rect">
            <a:avLst/>
          </a:prstGeom>
          <a:noFill/>
        </p:spPr>
        <p:txBody>
          <a:bodyPr wrap="square" rtlCol="0">
            <a:spAutoFit/>
          </a:bodyPr>
          <a:lstStyle/>
          <a:p>
            <a:pPr>
              <a:lnSpc>
                <a:spcPts val="1700"/>
              </a:lnSpc>
              <a:spcBef>
                <a:spcPts val="0"/>
              </a:spcBef>
              <a:spcAft>
                <a:spcPts val="1200"/>
              </a:spcAft>
              <a:buClr>
                <a:schemeClr val="accent5">
                  <a:lumMod val="50000"/>
                </a:schemeClr>
              </a:buClr>
            </a:pPr>
            <a:r>
              <a:rPr lang="en-US" sz="1400" b="1" dirty="0" smtClean="0">
                <a:solidFill>
                  <a:schemeClr val="accent5">
                    <a:lumMod val="50000"/>
                  </a:schemeClr>
                </a:solidFill>
                <a:latin typeface="+mn-lt"/>
              </a:rPr>
              <a:t>Randomized control trials? </a:t>
            </a:r>
          </a:p>
        </p:txBody>
      </p:sp>
      <p:sp>
        <p:nvSpPr>
          <p:cNvPr id="9" name="TextBox 8"/>
          <p:cNvSpPr txBox="1"/>
          <p:nvPr/>
        </p:nvSpPr>
        <p:spPr>
          <a:xfrm>
            <a:off x="3811587" y="2590800"/>
            <a:ext cx="1295400" cy="528350"/>
          </a:xfrm>
          <a:prstGeom prst="rect">
            <a:avLst/>
          </a:prstGeom>
          <a:noFill/>
        </p:spPr>
        <p:txBody>
          <a:bodyPr wrap="square" rtlCol="0">
            <a:spAutoFit/>
          </a:bodyPr>
          <a:lstStyle/>
          <a:p>
            <a:pPr>
              <a:lnSpc>
                <a:spcPts val="1700"/>
              </a:lnSpc>
              <a:spcBef>
                <a:spcPts val="0"/>
              </a:spcBef>
              <a:spcAft>
                <a:spcPts val="1200"/>
              </a:spcAft>
              <a:buClr>
                <a:schemeClr val="accent5">
                  <a:lumMod val="50000"/>
                </a:schemeClr>
              </a:buClr>
            </a:pPr>
            <a:r>
              <a:rPr lang="en-US" sz="1400" b="1" dirty="0" smtClean="0">
                <a:solidFill>
                  <a:schemeClr val="accent5">
                    <a:lumMod val="50000"/>
                  </a:schemeClr>
                </a:solidFill>
                <a:latin typeface="+mn-lt"/>
              </a:rPr>
              <a:t>Performance</a:t>
            </a:r>
            <a:r>
              <a:rPr lang="en-US" sz="1400" b="1" dirty="0" smtClean="0">
                <a:solidFill>
                  <a:schemeClr val="tx2"/>
                </a:solidFill>
                <a:latin typeface="+mn-lt"/>
              </a:rPr>
              <a:t> </a:t>
            </a:r>
            <a:r>
              <a:rPr lang="en-US" sz="1400" b="1" dirty="0" smtClean="0">
                <a:solidFill>
                  <a:schemeClr val="accent5">
                    <a:lumMod val="50000"/>
                  </a:schemeClr>
                </a:solidFill>
                <a:latin typeface="+mn-lt"/>
              </a:rPr>
              <a:t>measures?</a:t>
            </a:r>
            <a:endParaRPr lang="en-US" dirty="0">
              <a:solidFill>
                <a:schemeClr val="accent5">
                  <a:lumMod val="50000"/>
                </a:schemeClr>
              </a:solidFill>
            </a:endParaRPr>
          </a:p>
        </p:txBody>
      </p:sp>
    </p:spTree>
  </p:cSld>
  <p:clrMapOvr>
    <a:masterClrMapping/>
  </p:clrMapOvr>
  <p:transition advTm="36000">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a:xfrm>
            <a:off x="457438" y="76200"/>
            <a:ext cx="5184299" cy="762000"/>
          </a:xfrm>
        </p:spPr>
        <p:txBody>
          <a:bodyPr/>
          <a:lstStyle/>
          <a:p>
            <a:r>
              <a:rPr lang="en-US" dirty="0" smtClean="0"/>
              <a:t>CDC’s Evaluation Standards</a:t>
            </a:r>
            <a:endParaRPr lang="en-US" dirty="0"/>
          </a:p>
        </p:txBody>
      </p:sp>
      <p:sp>
        <p:nvSpPr>
          <p:cNvPr id="27" name="Content Placeholder 26"/>
          <p:cNvSpPr>
            <a:spLocks noGrp="1"/>
          </p:cNvSpPr>
          <p:nvPr>
            <p:ph idx="1"/>
          </p:nvPr>
        </p:nvSpPr>
        <p:spPr>
          <a:xfrm>
            <a:off x="2897187" y="1447800"/>
            <a:ext cx="2592150" cy="1981200"/>
          </a:xfrm>
        </p:spPr>
        <p:txBody>
          <a:bodyPr/>
          <a:lstStyle/>
          <a:p>
            <a:pPr indent="0">
              <a:lnSpc>
                <a:spcPts val="1700"/>
              </a:lnSpc>
              <a:spcBef>
                <a:spcPts val="0"/>
              </a:spcBef>
            </a:pPr>
            <a:r>
              <a:rPr lang="en-US" dirty="0" smtClean="0"/>
              <a:t>The Evaluation Standards help us narrow down our data collection choices to the handful of methods that will work for </a:t>
            </a:r>
            <a:r>
              <a:rPr lang="en-US" i="1" dirty="0" smtClean="0">
                <a:solidFill>
                  <a:schemeClr val="accent5">
                    <a:lumMod val="50000"/>
                  </a:schemeClr>
                </a:solidFill>
              </a:rPr>
              <a:t>this</a:t>
            </a:r>
            <a:r>
              <a:rPr lang="en-US" dirty="0" smtClean="0"/>
              <a:t> evaluation at </a:t>
            </a:r>
            <a:r>
              <a:rPr lang="en-US" i="1" dirty="0" smtClean="0">
                <a:solidFill>
                  <a:schemeClr val="accent5">
                    <a:lumMod val="50000"/>
                  </a:schemeClr>
                </a:solidFill>
              </a:rPr>
              <a:t>this</a:t>
            </a:r>
            <a:r>
              <a:rPr lang="en-US" dirty="0" smtClean="0"/>
              <a:t> time.</a:t>
            </a:r>
            <a:endParaRPr lang="en-US" dirty="0"/>
          </a:p>
        </p:txBody>
      </p:sp>
      <p:grpSp>
        <p:nvGrpSpPr>
          <p:cNvPr id="2" name="Group 10"/>
          <p:cNvGrpSpPr/>
          <p:nvPr/>
        </p:nvGrpSpPr>
        <p:grpSpPr>
          <a:xfrm>
            <a:off x="839787" y="1447800"/>
            <a:ext cx="1828800" cy="1975453"/>
            <a:chOff x="458787" y="1301147"/>
            <a:chExt cx="1828800" cy="1975453"/>
          </a:xfrm>
        </p:grpSpPr>
        <p:sp>
          <p:nvSpPr>
            <p:cNvPr id="29" name="Rounded Rectangle 28"/>
            <p:cNvSpPr/>
            <p:nvPr/>
          </p:nvSpPr>
          <p:spPr>
            <a:xfrm>
              <a:off x="471767" y="1301147"/>
              <a:ext cx="1802840" cy="1975453"/>
            </a:xfrm>
            <a:prstGeom prst="roundRect">
              <a:avLst/>
            </a:prstGeom>
            <a:gradFill flip="none" rotWithShape="1">
              <a:gsLst>
                <a:gs pos="0">
                  <a:srgbClr val="A4C0DE"/>
                </a:gs>
                <a:gs pos="50000">
                  <a:schemeClr val="accent1">
                    <a:tint val="44500"/>
                    <a:satMod val="160000"/>
                  </a:schemeClr>
                </a:gs>
                <a:gs pos="100000">
                  <a:schemeClr val="accent1">
                    <a:tint val="23500"/>
                    <a:satMod val="160000"/>
                  </a:schemeClr>
                </a:gs>
              </a:gsLst>
              <a:lin ang="1620000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39"/>
            <p:cNvSpPr>
              <a:spLocks noChangeAspect="1" noChangeArrowheads="1"/>
            </p:cNvSpPr>
            <p:nvPr/>
          </p:nvSpPr>
          <p:spPr bwMode="auto">
            <a:xfrm>
              <a:off x="458787" y="1426778"/>
              <a:ext cx="1828800" cy="1631858"/>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b="1" dirty="0">
                  <a:solidFill>
                    <a:schemeClr val="tx2"/>
                  </a:solidFill>
                  <a:latin typeface="Arial" charset="0"/>
                </a:rPr>
                <a:t>Standards</a:t>
              </a:r>
            </a:p>
            <a:p>
              <a:pPr algn="ctr" eaLnBrk="0" hangingPunct="0">
                <a:lnSpc>
                  <a:spcPct val="150000"/>
                </a:lnSpc>
                <a:defRPr/>
              </a:pPr>
              <a:r>
                <a:rPr lang="en-US" sz="1400" dirty="0">
                  <a:solidFill>
                    <a:schemeClr val="tx2"/>
                  </a:solidFill>
                  <a:latin typeface="Arial" charset="0"/>
                </a:rPr>
                <a:t>Utility</a:t>
              </a:r>
            </a:p>
            <a:p>
              <a:pPr algn="ctr" eaLnBrk="0" hangingPunct="0">
                <a:lnSpc>
                  <a:spcPct val="150000"/>
                </a:lnSpc>
                <a:defRPr/>
              </a:pPr>
              <a:r>
                <a:rPr lang="en-US" sz="1400" dirty="0">
                  <a:solidFill>
                    <a:schemeClr val="tx2"/>
                  </a:solidFill>
                  <a:latin typeface="Arial" charset="0"/>
                </a:rPr>
                <a:t>Feasibility</a:t>
              </a:r>
            </a:p>
            <a:p>
              <a:pPr algn="ctr" eaLnBrk="0" hangingPunct="0">
                <a:lnSpc>
                  <a:spcPct val="150000"/>
                </a:lnSpc>
                <a:defRPr/>
              </a:pPr>
              <a:r>
                <a:rPr lang="en-US" sz="1400" dirty="0">
                  <a:solidFill>
                    <a:schemeClr val="tx2"/>
                  </a:solidFill>
                  <a:latin typeface="Arial" charset="0"/>
                </a:rPr>
                <a:t>Propriety</a:t>
              </a:r>
            </a:p>
            <a:p>
              <a:pPr algn="ctr" eaLnBrk="0" hangingPunct="0">
                <a:lnSpc>
                  <a:spcPct val="150000"/>
                </a:lnSpc>
                <a:defRPr/>
              </a:pPr>
              <a:r>
                <a:rPr lang="en-US" sz="1400" dirty="0">
                  <a:solidFill>
                    <a:schemeClr val="tx2"/>
                  </a:solidFill>
                  <a:latin typeface="Arial" charset="0"/>
                </a:rPr>
                <a:t>Accuracy</a:t>
              </a:r>
            </a:p>
          </p:txBody>
        </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p:cNvSpPr>
          <p:nvPr>
            <p:ph type="title" idx="4294967295"/>
          </p:nvPr>
        </p:nvSpPr>
        <p:spPr/>
        <p:txBody>
          <a:bodyPr/>
          <a:lstStyle/>
          <a:p>
            <a:pPr lvl="0" hangingPunct="1"/>
            <a:r>
              <a:rPr lang="en-US" sz="2400" dirty="0" smtClean="0"/>
              <a:t>Mixed Methods</a:t>
            </a:r>
            <a:endParaRPr lang="en-US" sz="2400" dirty="0"/>
          </a:p>
        </p:txBody>
      </p:sp>
      <p:sp>
        <p:nvSpPr>
          <p:cNvPr id="4" name="Rectangle 3"/>
          <p:cNvSpPr txBox="1">
            <a:spLocks noGrp="1"/>
          </p:cNvSpPr>
          <p:nvPr>
            <p:ph type="body" idx="4294967295"/>
          </p:nvPr>
        </p:nvSpPr>
        <p:spPr>
          <a:xfrm>
            <a:off x="254134" y="1066800"/>
            <a:ext cx="5538653" cy="2362200"/>
          </a:xfrm>
        </p:spPr>
        <p:txBody>
          <a:bodyPr/>
          <a:lstStyle/>
          <a:p>
            <a:pPr lvl="0" indent="0">
              <a:lnSpc>
                <a:spcPts val="1700"/>
              </a:lnSpc>
              <a:spcBef>
                <a:spcPts val="0"/>
              </a:spcBef>
            </a:pPr>
            <a:r>
              <a:rPr lang="en-US" sz="1600" dirty="0" smtClean="0">
                <a:solidFill>
                  <a:schemeClr val="tx2"/>
                </a:solidFill>
              </a:rPr>
              <a:t>Data collection methods that will work for </a:t>
            </a:r>
            <a:r>
              <a:rPr lang="en-US" sz="1600" i="1" dirty="0" smtClean="0">
                <a:solidFill>
                  <a:schemeClr val="accent5">
                    <a:lumMod val="50000"/>
                  </a:schemeClr>
                </a:solidFill>
              </a:rPr>
              <a:t>this </a:t>
            </a:r>
            <a:r>
              <a:rPr lang="en-US" sz="1600" dirty="0" smtClean="0">
                <a:solidFill>
                  <a:schemeClr val="tx2"/>
                </a:solidFill>
              </a:rPr>
              <a:t>evaluation at </a:t>
            </a:r>
            <a:r>
              <a:rPr lang="en-US" sz="1600" i="1" dirty="0" smtClean="0">
                <a:solidFill>
                  <a:schemeClr val="accent5">
                    <a:lumMod val="50000"/>
                  </a:schemeClr>
                </a:solidFill>
              </a:rPr>
              <a:t>this</a:t>
            </a:r>
            <a:r>
              <a:rPr lang="en-US" sz="1600" dirty="0" smtClean="0">
                <a:solidFill>
                  <a:schemeClr val="tx2"/>
                </a:solidFill>
              </a:rPr>
              <a:t> time sometimes means surveys or focus groups.</a:t>
            </a:r>
          </a:p>
          <a:p>
            <a:pPr lvl="0" indent="0">
              <a:lnSpc>
                <a:spcPts val="1700"/>
              </a:lnSpc>
              <a:spcBef>
                <a:spcPts val="0"/>
              </a:spcBef>
            </a:pPr>
            <a:endParaRPr lang="en-US" sz="1600" dirty="0" smtClean="0">
              <a:solidFill>
                <a:schemeClr val="tx2"/>
              </a:solidFill>
            </a:endParaRPr>
          </a:p>
          <a:p>
            <a:pPr lvl="0" indent="0">
              <a:lnSpc>
                <a:spcPts val="1700"/>
              </a:lnSpc>
              <a:spcBef>
                <a:spcPts val="0"/>
              </a:spcBef>
            </a:pPr>
            <a:r>
              <a:rPr lang="en-US" sz="1600" dirty="0" smtClean="0">
                <a:solidFill>
                  <a:schemeClr val="tx2"/>
                </a:solidFill>
              </a:rPr>
              <a:t>But sometimes there is no </a:t>
            </a:r>
            <a:r>
              <a:rPr lang="en-US" sz="1600" i="1" dirty="0" smtClean="0">
                <a:solidFill>
                  <a:schemeClr val="accent5">
                    <a:lumMod val="50000"/>
                  </a:schemeClr>
                </a:solidFill>
              </a:rPr>
              <a:t>one</a:t>
            </a:r>
            <a:r>
              <a:rPr lang="en-US" sz="1600" dirty="0" smtClean="0">
                <a:solidFill>
                  <a:schemeClr val="tx2"/>
                </a:solidFill>
              </a:rPr>
              <a:t> best way. </a:t>
            </a:r>
          </a:p>
          <a:p>
            <a:pPr lvl="0" indent="0">
              <a:lnSpc>
                <a:spcPts val="1700"/>
              </a:lnSpc>
              <a:spcBef>
                <a:spcPts val="0"/>
              </a:spcBef>
            </a:pPr>
            <a:endParaRPr lang="en-US" sz="1600" dirty="0" smtClean="0">
              <a:solidFill>
                <a:schemeClr val="tx2"/>
              </a:solidFill>
            </a:endParaRPr>
          </a:p>
          <a:p>
            <a:pPr lvl="0" indent="0">
              <a:lnSpc>
                <a:spcPts val="1700"/>
              </a:lnSpc>
              <a:spcBef>
                <a:spcPts val="0"/>
              </a:spcBef>
            </a:pPr>
            <a:r>
              <a:rPr lang="en-US" sz="1600" dirty="0" smtClean="0">
                <a:solidFill>
                  <a:schemeClr val="tx2"/>
                </a:solidFill>
              </a:rPr>
              <a:t>The best choice would be a combination of methods or “mixed methods”. </a:t>
            </a:r>
          </a:p>
          <a:p>
            <a:pPr lvl="0" indent="0">
              <a:lnSpc>
                <a:spcPts val="1700"/>
              </a:lnSpc>
              <a:spcBef>
                <a:spcPts val="0"/>
              </a:spcBef>
            </a:pPr>
            <a:endParaRPr lang="en-US" sz="1600" dirty="0">
              <a:solidFill>
                <a:schemeClr val="tx2"/>
              </a:solidFill>
            </a:endParaRPr>
          </a:p>
        </p:txBody>
      </p:sp>
    </p:spTree>
  </p:cSld>
  <p:clrMapOvr>
    <a:masterClrMapping/>
  </p:clrMapOvr>
  <p:transition advTm="36000">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p:cNvSpPr>
          <p:nvPr>
            <p:ph type="title" idx="4294967295"/>
          </p:nvPr>
        </p:nvSpPr>
        <p:spPr/>
        <p:txBody>
          <a:bodyPr/>
          <a:lstStyle/>
          <a:p>
            <a:pPr lvl="0" hangingPunct="1"/>
            <a:r>
              <a:rPr lang="en-US" sz="2700" dirty="0"/>
              <a:t>Six (Most) Common Ways </a:t>
            </a:r>
            <a:r>
              <a:rPr lang="en-US" sz="2700" dirty="0" smtClean="0"/>
              <a:t/>
            </a:r>
            <a:br>
              <a:rPr lang="en-US" sz="2700" dirty="0" smtClean="0"/>
            </a:br>
            <a:r>
              <a:rPr lang="en-US" sz="2700" dirty="0" smtClean="0"/>
              <a:t>to </a:t>
            </a:r>
            <a:r>
              <a:rPr lang="en-US" sz="2400" dirty="0"/>
              <a:t>Collect</a:t>
            </a:r>
            <a:r>
              <a:rPr lang="en-US" sz="2700" dirty="0"/>
              <a:t> Data</a:t>
            </a:r>
          </a:p>
        </p:txBody>
      </p:sp>
      <p:graphicFrame>
        <p:nvGraphicFramePr>
          <p:cNvPr id="6" name="Diagram 5"/>
          <p:cNvGraphicFramePr/>
          <p:nvPr/>
        </p:nvGraphicFramePr>
        <p:xfrm>
          <a:off x="355070" y="990600"/>
          <a:ext cx="2618317" cy="27107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40000">
    <p:wipe dir="d"/>
  </p:transition>
  <p:timing>
    <p:tnLst>
      <p:par>
        <p:cTn id="1" dur="indefinite" restart="never" nodeType="tmRoot"/>
      </p:par>
    </p:tnLst>
  </p:timing>
</p:sld>
</file>

<file path=ppt/theme/theme1.xml><?xml version="1.0" encoding="utf-8"?>
<a:theme xmlns:a="http://schemas.openxmlformats.org/drawingml/2006/main" name="NCEH_template">
  <a:themeElements>
    <a:clrScheme name="Custom 2">
      <a:dk1>
        <a:srgbClr val="000000"/>
      </a:dk1>
      <a:lt1>
        <a:srgbClr val="FFFFFF"/>
      </a:lt1>
      <a:dk2>
        <a:srgbClr val="4C3A62"/>
      </a:dk2>
      <a:lt2>
        <a:srgbClr val="808080"/>
      </a:lt2>
      <a:accent1>
        <a:srgbClr val="6985B6"/>
      </a:accent1>
      <a:accent2>
        <a:srgbClr val="3333CC"/>
      </a:accent2>
      <a:accent3>
        <a:srgbClr val="FFFFFF"/>
      </a:accent3>
      <a:accent4>
        <a:srgbClr val="000000"/>
      </a:accent4>
      <a:accent5>
        <a:srgbClr val="C1D5B0"/>
      </a:accent5>
      <a:accent6>
        <a:srgbClr val="2D2DB9"/>
      </a:accent6>
      <a:hlink>
        <a:srgbClr val="CCCCFF"/>
      </a:hlink>
      <a:folHlink>
        <a:srgbClr val="B2B2B2"/>
      </a:folHlink>
    </a:clrScheme>
    <a:fontScheme name="blue_webinar_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NCEH_template</Template>
  <TotalTime>6079</TotalTime>
  <Words>6383</Words>
  <Application>Microsoft Macintosh PowerPoint</Application>
  <PresentationFormat>Custom</PresentationFormat>
  <Paragraphs>417</Paragraphs>
  <Slides>45</Slides>
  <Notes>45</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NCEH_template</vt:lpstr>
      <vt:lpstr>“Mixed Methods in  Program Evaluation”  Presented by Tom Chapel </vt:lpstr>
      <vt:lpstr>Agenda</vt:lpstr>
      <vt:lpstr>CDC’s Evaluation Framework</vt:lpstr>
      <vt:lpstr>CDC’s Evaluation Standards</vt:lpstr>
      <vt:lpstr>CDC’s Evaluation Framework</vt:lpstr>
      <vt:lpstr>Steps 1-3 Help You Focus Design  And Data Collection Choices</vt:lpstr>
      <vt:lpstr>CDC’s Evaluation Standards</vt:lpstr>
      <vt:lpstr>Mixed Methods</vt:lpstr>
      <vt:lpstr>Six (Most) Common Ways  to Collect Data</vt:lpstr>
      <vt:lpstr>How Standards Inform  the Choice of Methods</vt:lpstr>
      <vt:lpstr>How Standards Inform  the Choice of Methods</vt:lpstr>
      <vt:lpstr>How Standards Inform  the Choice of Methods</vt:lpstr>
      <vt:lpstr>How Standards Inform  the Choice of Methods</vt:lpstr>
      <vt:lpstr>Mixed Methods Address Concerns</vt:lpstr>
      <vt:lpstr>Mixed Methods: Definition</vt:lpstr>
      <vt:lpstr>Use Complementary Methods</vt:lpstr>
      <vt:lpstr>Strengths of Quantitative Methods</vt:lpstr>
      <vt:lpstr>Strengths of Qualitative Methods</vt:lpstr>
      <vt:lpstr>Strengths of Qualitative Methods</vt:lpstr>
      <vt:lpstr>Strengths of Qualitative Methods</vt:lpstr>
      <vt:lpstr>Strengths of Qualitative Methods</vt:lpstr>
      <vt:lpstr>When to Use Mixed Methods</vt:lpstr>
      <vt:lpstr>When to Use Mixed Methods</vt:lpstr>
      <vt:lpstr>Number of Project Facets Reported  via Each Data Collection Method</vt:lpstr>
      <vt:lpstr>Number of Project Facets Reported  via Each Data Collection Method</vt:lpstr>
      <vt:lpstr>Which to Choose?</vt:lpstr>
      <vt:lpstr>Parallel or Concurrent Mixed Methods</vt:lpstr>
      <vt:lpstr>Sequential Mixed Methods</vt:lpstr>
      <vt:lpstr>Example of Sequential Mixed Methods to Corroborate Data</vt:lpstr>
      <vt:lpstr>Mixed Methods Is Your Choice</vt:lpstr>
      <vt:lpstr>Mixing Methods During  Data Analysis</vt:lpstr>
      <vt:lpstr>Mixing Methods During  Data Analysis</vt:lpstr>
      <vt:lpstr>Deciding When To Use Mixed Methods and How</vt:lpstr>
      <vt:lpstr>Example 1</vt:lpstr>
      <vt:lpstr>Example 2</vt:lpstr>
      <vt:lpstr>Example 3</vt:lpstr>
      <vt:lpstr>Slide 37</vt:lpstr>
      <vt:lpstr>Design Options Summary</vt:lpstr>
      <vt:lpstr>Design Options Summary</vt:lpstr>
      <vt:lpstr>Design Options Summary</vt:lpstr>
      <vt:lpstr>Selected Resources (Page 1 of 2)</vt:lpstr>
      <vt:lpstr>Selected Resources (Page 2 of 2)</vt:lpstr>
      <vt:lpstr>Recommended Resource</vt:lpstr>
      <vt:lpstr>The Community Tool Box</vt:lpstr>
      <vt:lpstr>End “Mixed Methods”</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“Mixed Methods in  Program Evaluation” </dc:title>
  <dc:creator>User</dc:creator>
  <cp:lastModifiedBy>User</cp:lastModifiedBy>
  <cp:revision>505</cp:revision>
  <cp:lastPrinted>2012-07-02T17:25:37Z</cp:lastPrinted>
  <dcterms:created xsi:type="dcterms:W3CDTF">2012-05-31T21:18:28Z</dcterms:created>
  <dcterms:modified xsi:type="dcterms:W3CDTF">2013-01-30T13:04:14Z</dcterms:modified>
</cp:coreProperties>
</file>